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3" r:id="rId4"/>
  </p:sldMasterIdLst>
  <p:notesMasterIdLst>
    <p:notesMasterId r:id="rId28"/>
  </p:notesMasterIdLst>
  <p:handoutMasterIdLst>
    <p:handoutMasterId r:id="rId29"/>
  </p:handoutMasterIdLst>
  <p:sldIdLst>
    <p:sldId id="258" r:id="rId5"/>
    <p:sldId id="282" r:id="rId6"/>
    <p:sldId id="298" r:id="rId7"/>
    <p:sldId id="283" r:id="rId8"/>
    <p:sldId id="284" r:id="rId9"/>
    <p:sldId id="279" r:id="rId10"/>
    <p:sldId id="287" r:id="rId11"/>
    <p:sldId id="288" r:id="rId12"/>
    <p:sldId id="289" r:id="rId13"/>
    <p:sldId id="262" r:id="rId14"/>
    <p:sldId id="290" r:id="rId15"/>
    <p:sldId id="286" r:id="rId16"/>
    <p:sldId id="291" r:id="rId17"/>
    <p:sldId id="278" r:id="rId18"/>
    <p:sldId id="273" r:id="rId19"/>
    <p:sldId id="292" r:id="rId20"/>
    <p:sldId id="275" r:id="rId21"/>
    <p:sldId id="294" r:id="rId22"/>
    <p:sldId id="293" r:id="rId23"/>
    <p:sldId id="295" r:id="rId24"/>
    <p:sldId id="296" r:id="rId25"/>
    <p:sldId id="297" r:id="rId26"/>
    <p:sldId id="25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138"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DE0082A-A573-467B-8B8B-6F12CFFE43DE}" type="datetime1">
              <a:rPr lang="es-ES" smtClean="0"/>
              <a:t>01/06/2021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4BCD9F-FF04-49E9-8BC2-24C84022FD4F}" type="slidenum">
              <a:rPr lang="es-ES" smtClean="0"/>
              <a:t>‹Nº›</a:t>
            </a:fld>
            <a:endParaRPr lang="es-ES"/>
          </a:p>
        </p:txBody>
      </p:sp>
    </p:spTree>
    <p:extLst>
      <p:ext uri="{BB962C8B-B14F-4D97-AF65-F5344CB8AC3E}">
        <p14:creationId xmlns:p14="http://schemas.microsoft.com/office/powerpoint/2010/main" val="15245021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9BFE120-9947-405D-8EDD-777C5B92F95F}" type="datetime1">
              <a:rPr lang="es-ES" noProof="0" smtClean="0"/>
              <a:t>01/06/2021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2AB528-7684-4A37-99F6-46340DCC2B35}" type="slidenum">
              <a:rPr lang="es-ES" noProof="0" smtClean="0"/>
              <a:t>‹Nº›</a:t>
            </a:fld>
            <a:endParaRPr lang="es-ES" noProof="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1</a:t>
            </a:fld>
            <a:endParaRPr lang="es-ES"/>
          </a:p>
        </p:txBody>
      </p:sp>
    </p:spTree>
    <p:extLst>
      <p:ext uri="{BB962C8B-B14F-4D97-AF65-F5344CB8AC3E}">
        <p14:creationId xmlns:p14="http://schemas.microsoft.com/office/powerpoint/2010/main" val="51016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9</a:t>
            </a:fld>
            <a:endParaRPr lang="es-ES"/>
          </a:p>
        </p:txBody>
      </p:sp>
    </p:spTree>
    <p:extLst>
      <p:ext uri="{BB962C8B-B14F-4D97-AF65-F5344CB8AC3E}">
        <p14:creationId xmlns:p14="http://schemas.microsoft.com/office/powerpoint/2010/main" val="334730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32AB528-7684-4A37-99F6-46340DCC2B35}" type="slidenum">
              <a:rPr lang="es-ES" smtClean="0"/>
              <a:t>23</a:t>
            </a:fld>
            <a:endParaRPr lang="es-ES"/>
          </a:p>
        </p:txBody>
      </p:sp>
    </p:spTree>
    <p:extLst>
      <p:ext uri="{BB962C8B-B14F-4D97-AF65-F5344CB8AC3E}">
        <p14:creationId xmlns:p14="http://schemas.microsoft.com/office/powerpoint/2010/main" val="239537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pPr rtl="0"/>
            <a:fld id="{5D970E51-1DAC-4C99-A0A5-19529789575A}" type="datetime8">
              <a:rPr lang="es-ES" noProof="0" smtClean="0"/>
              <a:t>01/06/2021 12:55</a:t>
            </a:fld>
            <a:endParaRPr lang="es-ES" noProof="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rtl="0"/>
            <a:r>
              <a:rPr lang="es-ES" noProof="0"/>
              <a:t>Agregue un pie de página</a:t>
            </a:r>
          </a:p>
          <a:p>
            <a:pPr rtl="0"/>
            <a:endParaRPr lang="es-ES" noProof="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rtl="0"/>
            <a:fld id="{7AAC19ED-7CFA-4AF2-BE7E-6017F4B12C94}" type="slidenum">
              <a:rPr lang="es-ES" noProof="0" smtClean="0"/>
              <a:t>‹Nº›</a:t>
            </a:fld>
            <a:endParaRPr lang="es-ES" noProof="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73840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12:55</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8410990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12:55</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3916569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ítulo y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p:txBody>
          <a:bodyPr rtlCol="0"/>
          <a:lstStyle/>
          <a:p>
            <a:pPr rtl="0"/>
            <a:fld id="{D1D06DAE-8EB6-44AF-A79D-EA0B864D1651}" type="datetime8">
              <a:rPr lang="es-ES" noProof="0" smtClean="0"/>
              <a:t>01/06/2021 12:55</a:t>
            </a:fld>
            <a:endParaRPr lang="es-ES" noProof="0"/>
          </a:p>
        </p:txBody>
      </p:sp>
      <p:sp>
        <p:nvSpPr>
          <p:cNvPr id="5" name="Marcador de pie de página 4"/>
          <p:cNvSpPr>
            <a:spLocks noGrp="1"/>
          </p:cNvSpPr>
          <p:nvPr>
            <p:ph type="ftr" sz="quarter" idx="11"/>
          </p:nvPr>
        </p:nvSpPr>
        <p:spPr/>
        <p:txBody>
          <a:bodyPr rtlCol="0"/>
          <a:lstStyle/>
          <a:p>
            <a:pPr rtl="0"/>
            <a:r>
              <a:rPr lang="es-ES" noProof="0"/>
              <a:t>Agregue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rtlCol="0"/>
          <a:lstStyle/>
          <a:p>
            <a:pPr lvl="0" rtl="0"/>
            <a:r>
              <a:rPr lang="es-ES" noProof="0"/>
              <a:t>Editar estilos de texto del patrón</a:t>
            </a:r>
          </a:p>
        </p:txBody>
      </p:sp>
      <p:sp>
        <p:nvSpPr>
          <p:cNvPr id="2" name="Título 1"/>
          <p:cNvSpPr>
            <a:spLocks noGrp="1"/>
          </p:cNvSpPr>
          <p:nvPr>
            <p:ph type="title" hasCustomPrompt="1"/>
          </p:nvPr>
        </p:nvSpPr>
        <p:spPr bwMode="ltGray">
          <a:xfrm>
            <a:off x="7213600" y="280278"/>
            <a:ext cx="4641006" cy="2397608"/>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
        <p:nvSpPr>
          <p:cNvPr id="12" name="Forma libre 6" title="Forma de número de página">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11" name="Marcador de número de diapositiva 5"/>
          <p:cNvSpPr txBox="1">
            <a:spLocks/>
          </p:cNvSpPr>
          <p:nvPr userDrawn="1"/>
        </p:nvSpPr>
        <p:spPr>
          <a:xfrm>
            <a:off x="11781761" y="582428"/>
            <a:ext cx="407988" cy="365125"/>
          </a:xfrm>
          <a:prstGeom prst="rect">
            <a:avLst/>
          </a:prstGeom>
        </p:spPr>
        <p:txBody>
          <a:bodyPr vert="horz" lIns="91440" tIns="45720" rIns="91440" bIns="45720" rtlCol="0" anchor="ctr"/>
          <a:lstStyle>
            <a:defPPr>
              <a:defRPr lang="en-US"/>
            </a:defPPr>
            <a:lvl1pPr marL="0" algn="r" defTabSz="457200" rtl="0" eaLnBrk="1" latinLnBrk="0" hangingPunct="1">
              <a:defRPr sz="1200" b="0" i="1" kern="1200" baseline="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608737B-7E37-4D2D-8CF5-4158DCD891E4}" type="slidenum">
              <a:rPr lang="es-ES" noProof="0" smtClean="0"/>
              <a:t>‹Nº›</a:t>
            </a:fld>
            <a:endParaRPr lang="es-ES" noProof="0"/>
          </a:p>
        </p:txBody>
      </p:sp>
    </p:spTree>
    <p:extLst>
      <p:ext uri="{BB962C8B-B14F-4D97-AF65-F5344CB8AC3E}">
        <p14:creationId xmlns:p14="http://schemas.microsoft.com/office/powerpoint/2010/main" val="1804225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ítulo y contenido">
    <p:bg bwMode="grayWhite">
      <p:bgPr>
        <a:solidFill>
          <a:schemeClr val="bg2"/>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a:xfrm>
            <a:off x="7628571" y="6314440"/>
            <a:ext cx="3814856" cy="365125"/>
          </a:xfrm>
        </p:spPr>
        <p:txBody>
          <a:bodyPr rtlCol="0"/>
          <a:lstStyle/>
          <a:p>
            <a:pPr rtl="0"/>
            <a:fld id="{88196098-D872-495B-BF15-B010AE2E1135}" type="datetime8">
              <a:rPr lang="es-ES" noProof="0" smtClean="0"/>
              <a:t>01/06/2021 12:55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rtlCol="0" anchor="ctr" anchorCtr="0"/>
          <a:lstStyle/>
          <a:p>
            <a:pPr lvl="0" rtl="0"/>
            <a:r>
              <a:rPr lang="es-ES" noProof="0"/>
              <a:t>Editar estilos de texto del patrón</a:t>
            </a:r>
          </a:p>
        </p:txBody>
      </p:sp>
      <p:sp>
        <p:nvSpPr>
          <p:cNvPr id="14" name="Forma libre 6" title="Forma de número de página">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Marcador de posición de número de diapositiva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es-ES" noProof="0" smtClean="0"/>
              <a:pPr rtl="0"/>
              <a:t>‹Nº›</a:t>
            </a:fld>
            <a:endParaRPr lang="es-ES" noProof="0"/>
          </a:p>
        </p:txBody>
      </p:sp>
      <p:sp>
        <p:nvSpPr>
          <p:cNvPr id="16" name="Marcador de contenido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rtlCol="0" anchor="ctr" anchorCtr="0"/>
          <a:lstStyle/>
          <a:p>
            <a:pPr lvl="0" rtl="0"/>
            <a:r>
              <a:rPr lang="es-ES" noProof="0"/>
              <a:t>Editar estilos de texto del patrón</a:t>
            </a:r>
          </a:p>
        </p:txBody>
      </p:sp>
      <p:sp>
        <p:nvSpPr>
          <p:cNvPr id="3" name="Título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Tree>
    <p:extLst>
      <p:ext uri="{BB962C8B-B14F-4D97-AF65-F5344CB8AC3E}">
        <p14:creationId xmlns:p14="http://schemas.microsoft.com/office/powerpoint/2010/main" val="499960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9678"/>
            <a:ext cx="3833906" cy="2278772"/>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B7AE8F0-AEF4-45DC-B2D6-7FFFAA92E171}" type="datetime8">
              <a:rPr lang="es-ES" noProof="0" smtClean="0"/>
              <a:t>01/06/2021 12:55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posición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rtlCol="0"/>
          <a:lstStyle/>
          <a:p>
            <a:pPr lvl="0" rtl="0"/>
            <a:r>
              <a:rPr lang="es-ES" noProof="0"/>
              <a:t>Editar estilos de texto del patrón</a:t>
            </a:r>
          </a:p>
        </p:txBody>
      </p:sp>
      <p:sp>
        <p:nvSpPr>
          <p:cNvPr id="9" name="Marcador de contenido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rtlCol="0"/>
          <a:lstStyle/>
          <a:p>
            <a:pPr lvl="0" rtl="0"/>
            <a:r>
              <a:rPr lang="es-ES" noProof="0"/>
              <a:t>Editar estilos de texto del patrón</a:t>
            </a:r>
          </a:p>
        </p:txBody>
      </p:sp>
    </p:spTree>
    <p:extLst>
      <p:ext uri="{BB962C8B-B14F-4D97-AF65-F5344CB8AC3E}">
        <p14:creationId xmlns:p14="http://schemas.microsoft.com/office/powerpoint/2010/main" val="3211365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s-ES" noProof="0"/>
          </a:p>
        </p:txBody>
      </p:sp>
      <p:sp>
        <p:nvSpPr>
          <p:cNvPr id="2" name="Título 1"/>
          <p:cNvSpPr>
            <a:spLocks noGrp="1"/>
          </p:cNvSpPr>
          <p:nvPr>
            <p:ph type="title" hasCustomPrompt="1"/>
          </p:nvPr>
        </p:nvSpPr>
        <p:spPr bwMode="ltGray">
          <a:xfrm>
            <a:off x="762000" y="305678"/>
            <a:ext cx="10667998" cy="1002422"/>
          </a:xfrm>
        </p:spPr>
        <p:txBody>
          <a:bodyPr rtlCol="0" anchor="ctr" anchorCtr="0"/>
          <a:lstStyle>
            <a:lvl1pPr algn="ctr">
              <a:defRPr>
                <a:solidFill>
                  <a:schemeClr val="accent1"/>
                </a:solidFill>
              </a:defRPr>
            </a:lvl1pPr>
          </a:lstStyle>
          <a:p>
            <a:pPr rtl="0"/>
            <a:r>
              <a:rPr lang="es-ES" noProof="0"/>
              <a:t>HAGA CLIC PARA EDITAR EL ESTILO DEL TÍTULO DEL PATRÓN</a:t>
            </a:r>
          </a:p>
        </p:txBody>
      </p:sp>
      <p:sp>
        <p:nvSpPr>
          <p:cNvPr id="4" name="Marcador de fecha 3"/>
          <p:cNvSpPr>
            <a:spLocks noGrp="1"/>
          </p:cNvSpPr>
          <p:nvPr>
            <p:ph type="dt" sz="half" idx="10"/>
          </p:nvPr>
        </p:nvSpPr>
        <p:spPr/>
        <p:txBody>
          <a:bodyPr rtlCol="0"/>
          <a:lstStyle/>
          <a:p>
            <a:pPr rtl="0"/>
            <a:fld id="{EE17EB64-A010-4714-9359-A30D92F98A33}" type="datetime8">
              <a:rPr lang="es-ES" noProof="0" smtClean="0"/>
              <a:t>01/06/2021 12:55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rtlCol="0"/>
          <a:lstStyle/>
          <a:p>
            <a:pPr lvl="0" rtl="0"/>
            <a:r>
              <a:rPr lang="es-ES" noProof="0"/>
              <a:t>Editar estilos de texto del patrón</a:t>
            </a:r>
          </a:p>
        </p:txBody>
      </p:sp>
      <p:sp>
        <p:nvSpPr>
          <p:cNvPr id="14" name="Forma libre 6" title="Forma de número de página">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Marcador de posición de número de diapositiva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es-ES" noProof="0" smtClean="0"/>
              <a:pPr rtl="0"/>
              <a:t>‹Nº›</a:t>
            </a:fld>
            <a:endParaRPr lang="es-ES" noProof="0"/>
          </a:p>
        </p:txBody>
      </p:sp>
      <p:sp>
        <p:nvSpPr>
          <p:cNvPr id="15" name="Marcador de contenido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rtlCol="0"/>
          <a:lstStyle/>
          <a:p>
            <a:pPr lvl="0" rtl="0"/>
            <a:r>
              <a:rPr lang="es-ES" noProof="0"/>
              <a:t>Editar estilos de texto del patrón</a:t>
            </a:r>
          </a:p>
        </p:txBody>
      </p:sp>
      <p:sp>
        <p:nvSpPr>
          <p:cNvPr id="16" name="Marcador de contenido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rtlCol="0"/>
          <a:lstStyle/>
          <a:p>
            <a:pPr lvl="0" rtl="0"/>
            <a:r>
              <a:rPr lang="es-ES" noProof="0"/>
              <a:t>Editar estilos de texto del patrón</a:t>
            </a:r>
          </a:p>
        </p:txBody>
      </p:sp>
    </p:spTree>
    <p:extLst>
      <p:ext uri="{BB962C8B-B14F-4D97-AF65-F5344CB8AC3E}">
        <p14:creationId xmlns:p14="http://schemas.microsoft.com/office/powerpoint/2010/main" val="36278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ítulo y conteni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352848"/>
            <a:ext cx="10667998" cy="1002422"/>
          </a:xfrm>
        </p:spPr>
        <p:txBody>
          <a:bodyPr rtlCol="0" anchor="ctr" anchorCtr="0"/>
          <a:lstStyle>
            <a:lvl1pPr algn="l">
              <a:defRPr/>
            </a:lvl1pPr>
          </a:lstStyle>
          <a:p>
            <a:pPr rtl="0"/>
            <a:r>
              <a:rPr lang="es-ES" noProof="0"/>
              <a:t>HAGA CLIC PARA EDITAR EL ESTILO DEL TÍTULO DEL PATRÓN</a:t>
            </a:r>
          </a:p>
        </p:txBody>
      </p:sp>
      <p:sp>
        <p:nvSpPr>
          <p:cNvPr id="3" name="Marcador de contenido 2"/>
          <p:cNvSpPr>
            <a:spLocks noGrp="1"/>
          </p:cNvSpPr>
          <p:nvPr>
            <p:ph idx="1" hasCustomPrompt="1"/>
          </p:nvPr>
        </p:nvSpPr>
        <p:spPr>
          <a:xfrm>
            <a:off x="8848724" y="1534886"/>
            <a:ext cx="2581273" cy="427536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F952FD7-010C-459B-89F4-469BA4B7B5F4}" type="datetime8">
              <a:rPr lang="es-ES" noProof="0" smtClean="0"/>
              <a:t>01/06/2021 12:55</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contenido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rtlCol="0"/>
          <a:lstStyle/>
          <a:p>
            <a:pPr lvl="0" rtl="0"/>
            <a:r>
              <a:rPr lang="es-ES" noProof="0"/>
              <a:t>Editar estilos de texto del patrón</a:t>
            </a:r>
          </a:p>
        </p:txBody>
      </p:sp>
    </p:spTree>
    <p:extLst>
      <p:ext uri="{BB962C8B-B14F-4D97-AF65-F5344CB8AC3E}">
        <p14:creationId xmlns:p14="http://schemas.microsoft.com/office/powerpoint/2010/main" val="2497476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7784"/>
            <a:ext cx="3831336" cy="4956048"/>
          </a:xfrm>
        </p:spPr>
        <p:txBody>
          <a:bodyPr rtlCol="0"/>
          <a:lstStyle/>
          <a:p>
            <a:pPr rtl="0"/>
            <a:r>
              <a:rPr lang="es-ES" noProof="0"/>
              <a:t>HAGA CLIC PARA EDITAR EL ESTILO DEL TÍTULO DEL PATRÓN</a:t>
            </a:r>
          </a:p>
        </p:txBody>
      </p:sp>
      <p:sp>
        <p:nvSpPr>
          <p:cNvPr id="7" name="Marcador de fecha 6"/>
          <p:cNvSpPr>
            <a:spLocks noGrp="1"/>
          </p:cNvSpPr>
          <p:nvPr>
            <p:ph type="dt" sz="half" idx="10"/>
          </p:nvPr>
        </p:nvSpPr>
        <p:spPr/>
        <p:txBody>
          <a:bodyPr rtlCol="0"/>
          <a:lstStyle/>
          <a:p>
            <a:pPr rtl="0"/>
            <a:fld id="{4A53F345-876A-43A8-AC1D-0C2B448A3384}" type="datetime8">
              <a:rPr lang="es-ES" noProof="0" smtClean="0"/>
              <a:t>01/06/2021 12:55</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a:p>
            <a:pPr rtl="0"/>
            <a:endParaRPr lang="es-ES" noProof="0"/>
          </a:p>
        </p:txBody>
      </p:sp>
      <p:sp>
        <p:nvSpPr>
          <p:cNvPr id="9" name="Marcador de posición de número de diapositiva 8"/>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10" name="Marcador de contenido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osición de contenido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160327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7784"/>
            <a:ext cx="3831336" cy="4956048"/>
          </a:xfrm>
        </p:spPr>
        <p:txBody>
          <a:bodyPr rtlCol="0"/>
          <a:lstStyle/>
          <a:p>
            <a:pPr rtl="0"/>
            <a:r>
              <a:rPr lang="es-ES" noProof="0"/>
              <a:t>HAGA CLIC PARA EDITAR EL ESTILO DEL TÍTULO DEL PATRÓN</a:t>
            </a:r>
          </a:p>
        </p:txBody>
      </p:sp>
      <p:sp>
        <p:nvSpPr>
          <p:cNvPr id="7" name="Marcador de fecha 6"/>
          <p:cNvSpPr>
            <a:spLocks noGrp="1"/>
          </p:cNvSpPr>
          <p:nvPr>
            <p:ph type="dt" sz="half" idx="10"/>
          </p:nvPr>
        </p:nvSpPr>
        <p:spPr/>
        <p:txBody>
          <a:bodyPr rtlCol="0"/>
          <a:lstStyle/>
          <a:p>
            <a:pPr rtl="0"/>
            <a:fld id="{6C634DAB-0590-4A71-A201-CD2D86848F5A}" type="datetime8">
              <a:rPr lang="es-ES" noProof="0" smtClean="0"/>
              <a:t>01/06/2021 12:55</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a:p>
            <a:pPr rtl="0"/>
            <a:endParaRPr lang="es-ES" noProof="0"/>
          </a:p>
        </p:txBody>
      </p:sp>
      <p:sp>
        <p:nvSpPr>
          <p:cNvPr id="9" name="Marcador de posición de número de diapositiva 8"/>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723952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62000" y="555479"/>
            <a:ext cx="3838776" cy="1921022"/>
          </a:xfrm>
        </p:spPr>
        <p:txBody>
          <a:bodyPr rtlCol="0" anchor="t">
            <a:noAutofit/>
          </a:bodyPr>
          <a:lstStyle>
            <a:lvl1pPr>
              <a:lnSpc>
                <a:spcPct val="93000"/>
              </a:lnSpc>
              <a:defRPr sz="4400"/>
            </a:lvl1pPr>
          </a:lstStyle>
          <a:p>
            <a:pPr rtl="0"/>
            <a:r>
              <a:rPr lang="es-ES" noProof="0"/>
              <a:t>HAGA CLIC PARA EDITAR EL ESTILO DEL TÍTULO DEL PATRÓN</a:t>
            </a:r>
          </a:p>
        </p:txBody>
      </p:sp>
      <p:sp>
        <p:nvSpPr>
          <p:cNvPr id="4" name="Marcador de posición de texto 3"/>
          <p:cNvSpPr>
            <a:spLocks noGrp="1"/>
          </p:cNvSpPr>
          <p:nvPr>
            <p:ph type="body" sz="half" idx="2" hasCustomPrompt="1"/>
          </p:nvPr>
        </p:nvSpPr>
        <p:spPr>
          <a:xfrm>
            <a:off x="762000" y="2621512"/>
            <a:ext cx="3838776" cy="3239537"/>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CE67681B-FE13-4790-B51F-B5A6B4A2C928}" type="datetime8">
              <a:rPr lang="es-ES" noProof="0" smtClean="0"/>
              <a:t>01/06/2021 12:55</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7AAC19ED-7CFA-4AF2-BE7E-6017F4B12C94}" type="slidenum">
              <a:rPr lang="es-ES" noProof="0" smtClean="0"/>
              <a:pPr rtl="0"/>
              <a:t>‹Nº›</a:t>
            </a:fld>
            <a:endParaRPr lang="es-ES" noProof="0"/>
          </a:p>
        </p:txBody>
      </p:sp>
      <p:sp>
        <p:nvSpPr>
          <p:cNvPr id="8" name="Marcador de posición de imagen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C4961CD1-7A49-47D7-9BCD-735513CBFAEB}" type="datetime8">
              <a:rPr lang="es-ES" noProof="0" smtClean="0"/>
              <a:t>01/06/2021 12:55</a:t>
            </a:fld>
            <a:endParaRPr lang="es-ES" noProof="0"/>
          </a:p>
        </p:txBody>
      </p:sp>
      <p:sp>
        <p:nvSpPr>
          <p:cNvPr id="5" name="Footer Placeholder 4"/>
          <p:cNvSpPr>
            <a:spLocks noGrp="1"/>
          </p:cNvSpPr>
          <p:nvPr>
            <p:ph type="ftr" sz="quarter" idx="11"/>
          </p:nvPr>
        </p:nvSpPr>
        <p:spPr/>
        <p:txBody>
          <a:bodyPr/>
          <a:lstStyle/>
          <a:p>
            <a:pPr rtl="0"/>
            <a:r>
              <a:rPr lang="es-ES" noProof="0"/>
              <a:t>Agregue un pie de página </a:t>
            </a:r>
          </a:p>
        </p:txBody>
      </p:sp>
      <p:sp>
        <p:nvSpPr>
          <p:cNvPr id="6" name="Slide Number Placeholder 5"/>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1960920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pPr rtl="0"/>
            <a:fld id="{F5596A7B-6B90-4EC9-8EC7-2632EF37282F}" type="datetime8">
              <a:rPr lang="es-ES" noProof="0" smtClean="0"/>
              <a:t>01/06/2021 12:55</a:t>
            </a:fld>
            <a:endParaRPr lang="es-ES" noProof="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rtl="0"/>
            <a:r>
              <a:rPr lang="es-ES" noProof="0"/>
              <a:t>Agregue un pie de página </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rtl="0"/>
            <a:fld id="{7AAC19ED-7CFA-4AF2-BE7E-6017F4B12C94}" type="slidenum">
              <a:rPr lang="es-ES" noProof="0" smtClean="0"/>
              <a:t>‹Nº›</a:t>
            </a:fld>
            <a:endParaRPr lang="es-ES" noProof="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
        <p:nvSpPr>
          <p:cNvPr id="10" name="Forma libre 6" title="Forma de número de página">
            <a:extLst>
              <a:ext uri="{FF2B5EF4-FFF2-40B4-BE49-F238E27FC236}">
                <a16:creationId xmlns:a16="http://schemas.microsoft.com/office/drawing/2014/main" id="{274CC3F4-70AA-4212-BB84-00F6D03FA5CA}"/>
              </a:ext>
            </a:extLst>
          </p:cNvPr>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651743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4A53F345-876A-43A8-AC1D-0C2B448A3384}" type="datetime8">
              <a:rPr lang="es-ES" noProof="0" smtClean="0"/>
              <a:t>01/06/2021 12:55</a:t>
            </a:fld>
            <a:endParaRPr lang="es-ES" noProof="0"/>
          </a:p>
        </p:txBody>
      </p:sp>
      <p:sp>
        <p:nvSpPr>
          <p:cNvPr id="6" name="Footer Placeholder 5"/>
          <p:cNvSpPr>
            <a:spLocks noGrp="1"/>
          </p:cNvSpPr>
          <p:nvPr>
            <p:ph type="ftr" sz="quarter" idx="11"/>
          </p:nvPr>
        </p:nvSpPr>
        <p:spPr/>
        <p:txBody>
          <a:bodyPr/>
          <a:lstStyle/>
          <a:p>
            <a:pPr rtl="0"/>
            <a:r>
              <a:rPr lang="es-ES" noProof="0"/>
              <a:t>Agregue un pie de página</a:t>
            </a:r>
          </a:p>
          <a:p>
            <a:pPr rtl="0"/>
            <a:endParaRPr lang="es-ES" noProof="0"/>
          </a:p>
        </p:txBody>
      </p:sp>
      <p:sp>
        <p:nvSpPr>
          <p:cNvPr id="7" name="Slide Number Placeholder 6"/>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11058043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FEC1602C-5329-485F-BF72-973241F98A36}" type="datetime8">
              <a:rPr lang="es-ES" noProof="0" smtClean="0"/>
              <a:t>01/06/2021 12:55</a:t>
            </a:fld>
            <a:endParaRPr lang="es-ES" noProof="0"/>
          </a:p>
        </p:txBody>
      </p:sp>
      <p:sp>
        <p:nvSpPr>
          <p:cNvPr id="8" name="Footer Placeholder 7"/>
          <p:cNvSpPr>
            <a:spLocks noGrp="1"/>
          </p:cNvSpPr>
          <p:nvPr>
            <p:ph type="ftr" sz="quarter" idx="11"/>
          </p:nvPr>
        </p:nvSpPr>
        <p:spPr/>
        <p:txBody>
          <a:bodyPr/>
          <a:lstStyle/>
          <a:p>
            <a:pPr rtl="0"/>
            <a:r>
              <a:rPr lang="es-ES" noProof="0"/>
              <a:t>Agregue un pie de página</a:t>
            </a:r>
          </a:p>
          <a:p>
            <a:pPr rtl="0"/>
            <a:endParaRPr lang="es-ES" noProof="0"/>
          </a:p>
        </p:txBody>
      </p:sp>
      <p:sp>
        <p:nvSpPr>
          <p:cNvPr id="9" name="Slide Number Placeholder 8"/>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905333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6C634DAB-0590-4A71-A201-CD2D86848F5A}" type="datetime8">
              <a:rPr lang="es-ES" noProof="0" smtClean="0"/>
              <a:t>01/06/2021 12:55</a:t>
            </a:fld>
            <a:endParaRPr lang="es-ES" noProof="0"/>
          </a:p>
        </p:txBody>
      </p:sp>
      <p:sp>
        <p:nvSpPr>
          <p:cNvPr id="4" name="Footer Placeholder 3"/>
          <p:cNvSpPr>
            <a:spLocks noGrp="1"/>
          </p:cNvSpPr>
          <p:nvPr>
            <p:ph type="ftr" sz="quarter" idx="11"/>
          </p:nvPr>
        </p:nvSpPr>
        <p:spPr/>
        <p:txBody>
          <a:bodyPr/>
          <a:lstStyle/>
          <a:p>
            <a:pPr rtl="0"/>
            <a:r>
              <a:rPr lang="es-ES" noProof="0"/>
              <a:t>Agregue un pie de página</a:t>
            </a:r>
          </a:p>
          <a:p>
            <a:pPr rtl="0"/>
            <a:endParaRPr lang="es-ES" noProof="0"/>
          </a:p>
        </p:txBody>
      </p:sp>
      <p:sp>
        <p:nvSpPr>
          <p:cNvPr id="5" name="Slide Number Placeholder 4"/>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268927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74B7E2A2-B215-4306-813F-33B4538FB3E8}" type="datetime8">
              <a:rPr lang="es-ES" noProof="0" smtClean="0"/>
              <a:t>01/06/2021 12:55</a:t>
            </a:fld>
            <a:endParaRPr lang="es-ES" noProof="0"/>
          </a:p>
        </p:txBody>
      </p:sp>
      <p:sp>
        <p:nvSpPr>
          <p:cNvPr id="3" name="Footer Placeholder 2"/>
          <p:cNvSpPr>
            <a:spLocks noGrp="1"/>
          </p:cNvSpPr>
          <p:nvPr>
            <p:ph type="ftr" sz="quarter" idx="11"/>
          </p:nvPr>
        </p:nvSpPr>
        <p:spPr/>
        <p:txBody>
          <a:bodyPr/>
          <a:lstStyle/>
          <a:p>
            <a:pPr rtl="0"/>
            <a:r>
              <a:rPr lang="es-ES" noProof="0"/>
              <a:t>Agregue un pie de página</a:t>
            </a:r>
          </a:p>
          <a:p>
            <a:pPr rtl="0"/>
            <a:endParaRPr lang="es-ES" noProof="0"/>
          </a:p>
        </p:txBody>
      </p:sp>
      <p:sp>
        <p:nvSpPr>
          <p:cNvPr id="4" name="Slide Number Placeholder 3"/>
          <p:cNvSpPr>
            <a:spLocks noGrp="1"/>
          </p:cNvSpPr>
          <p:nvPr>
            <p:ph type="sldNum" sz="quarter" idx="12"/>
          </p:nvPr>
        </p:nvSpPr>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383464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pPr rtl="0"/>
            <a:fld id="{393B16A3-2AEA-41B3-8D6D-25112DF9D746}" type="datetime8">
              <a:rPr lang="es-ES" noProof="0" smtClean="0"/>
              <a:t>01/06/2021 12:55</a:t>
            </a:fld>
            <a:endParaRPr lang="es-ES" noProof="0"/>
          </a:p>
        </p:txBody>
      </p:sp>
      <p:sp>
        <p:nvSpPr>
          <p:cNvPr id="6" name="Footer Placeholder 5"/>
          <p:cNvSpPr>
            <a:spLocks noGrp="1"/>
          </p:cNvSpPr>
          <p:nvPr>
            <p:ph type="ftr" sz="quarter" idx="11"/>
          </p:nvPr>
        </p:nvSpPr>
        <p:spPr>
          <a:xfrm>
            <a:off x="2103620" y="6375679"/>
            <a:ext cx="3482179" cy="345796"/>
          </a:xfrm>
        </p:spPr>
        <p:txBody>
          <a:bodyPr/>
          <a:lstStyle/>
          <a:p>
            <a:pPr rtl="0"/>
            <a:r>
              <a:rPr lang="es-ES" noProof="0"/>
              <a:t>Agregue un pie de página</a:t>
            </a:r>
          </a:p>
          <a:p>
            <a:pPr rtl="0"/>
            <a:endParaRPr lang="es-ES" noProof="0"/>
          </a:p>
        </p:txBody>
      </p:sp>
      <p:sp>
        <p:nvSpPr>
          <p:cNvPr id="7" name="Slide Number Placeholder 6"/>
          <p:cNvSpPr>
            <a:spLocks noGrp="1"/>
          </p:cNvSpPr>
          <p:nvPr>
            <p:ph type="sldNum" sz="quarter" idx="12"/>
          </p:nvPr>
        </p:nvSpPr>
        <p:spPr>
          <a:xfrm>
            <a:off x="5691014" y="6375679"/>
            <a:ext cx="1232456" cy="345796"/>
          </a:xfrm>
        </p:spPr>
        <p:txBody>
          <a:bodyPr/>
          <a:lstStyle/>
          <a:p>
            <a:pPr rtl="0"/>
            <a:fld id="{7AAC19ED-7CFA-4AF2-BE7E-6017F4B12C94}" type="slidenum">
              <a:rPr lang="es-ES" noProof="0" smtClean="0"/>
              <a:pPr rtl="0"/>
              <a:t>‹Nº›</a:t>
            </a:fld>
            <a:endParaRPr lang="es-ES" noProof="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077045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pPr rtl="0"/>
            <a:fld id="{C4961CD1-7A49-47D7-9BCD-735513CBFAEB}" type="datetime8">
              <a:rPr lang="es-ES" noProof="0" smtClean="0"/>
              <a:t>01/06/2021 12:55</a:t>
            </a:fld>
            <a:endParaRPr lang="es-ES" noProof="0"/>
          </a:p>
        </p:txBody>
      </p:sp>
      <p:sp>
        <p:nvSpPr>
          <p:cNvPr id="6" name="Footer Placeholder 5"/>
          <p:cNvSpPr>
            <a:spLocks noGrp="1"/>
          </p:cNvSpPr>
          <p:nvPr>
            <p:ph type="ftr" sz="quarter" idx="11"/>
          </p:nvPr>
        </p:nvSpPr>
        <p:spPr>
          <a:xfrm>
            <a:off x="2103621" y="6375679"/>
            <a:ext cx="3482178" cy="345796"/>
          </a:xfrm>
        </p:spPr>
        <p:txBody>
          <a:bodyPr/>
          <a:lstStyle/>
          <a:p>
            <a:pPr rtl="0"/>
            <a:r>
              <a:rPr lang="es-ES" noProof="0"/>
              <a:t>Agregue un pie de página </a:t>
            </a:r>
          </a:p>
        </p:txBody>
      </p:sp>
      <p:sp>
        <p:nvSpPr>
          <p:cNvPr id="7" name="Slide Number Placeholder 6"/>
          <p:cNvSpPr>
            <a:spLocks noGrp="1"/>
          </p:cNvSpPr>
          <p:nvPr>
            <p:ph type="sldNum" sz="quarter" idx="12"/>
          </p:nvPr>
        </p:nvSpPr>
        <p:spPr>
          <a:xfrm>
            <a:off x="5687568" y="6375679"/>
            <a:ext cx="1234440" cy="345796"/>
          </a:xfrm>
        </p:spPr>
        <p:txBody>
          <a:bodyPr/>
          <a:lstStyle/>
          <a:p>
            <a:pPr rtl="0"/>
            <a:fld id="{7AAC19ED-7CFA-4AF2-BE7E-6017F4B12C94}" type="slidenum">
              <a:rPr lang="es-ES" noProof="0" smtClean="0"/>
              <a:pPr rtl="0"/>
              <a:t>‹Nº›</a:t>
            </a:fld>
            <a:endParaRPr lang="es-ES" noProof="0"/>
          </a:p>
        </p:txBody>
      </p:sp>
    </p:spTree>
    <p:extLst>
      <p:ext uri="{BB962C8B-B14F-4D97-AF65-F5344CB8AC3E}">
        <p14:creationId xmlns:p14="http://schemas.microsoft.com/office/powerpoint/2010/main" val="41420004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rtl="0"/>
            <a:fld id="{C4961CD1-7A49-47D7-9BCD-735513CBFAEB}" type="datetime8">
              <a:rPr lang="es-ES" noProof="0" smtClean="0"/>
              <a:t>01/06/2021 12:55</a:t>
            </a:fld>
            <a:endParaRPr lang="es-ES" noProof="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rtl="0"/>
            <a:r>
              <a:rPr lang="es-ES" noProof="0"/>
              <a:t>Agregue un pie de página </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rtl="0"/>
            <a:fld id="{7AAC19ED-7CFA-4AF2-BE7E-6017F4B12C94}" type="slidenum">
              <a:rPr lang="es-ES" noProof="0" smtClean="0"/>
              <a:pPr rtl="0"/>
              <a:t>‹Nº›</a:t>
            </a:fld>
            <a:endParaRPr lang="es-ES" noProof="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rma libre 6" title="Forma de número de página">
            <a:extLst>
              <a:ext uri="{FF2B5EF4-FFF2-40B4-BE49-F238E27FC236}">
                <a16:creationId xmlns:a16="http://schemas.microsoft.com/office/drawing/2014/main" id="{D75D4D32-2043-45BE-B4C4-4C79E482BA32}"/>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0479817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7" r:id="rId13"/>
    <p:sldLayoutId id="2147483673" r:id="rId14"/>
    <p:sldLayoutId id="2147483674" r:id="rId15"/>
    <p:sldLayoutId id="2147483678" r:id="rId16"/>
    <p:sldLayoutId id="2147483682" r:id="rId17"/>
    <p:sldLayoutId id="2147483681" r:id="rId18"/>
    <p:sldLayoutId id="2147483680" r:id="rId19"/>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8B3CD-9828-4280-95EC-5F9D73400FF8}"/>
              </a:ext>
            </a:extLst>
          </p:cNvPr>
          <p:cNvSpPr>
            <a:spLocks noGrp="1"/>
          </p:cNvSpPr>
          <p:nvPr>
            <p:ph type="ctrTitle"/>
          </p:nvPr>
        </p:nvSpPr>
        <p:spPr bwMode="white"/>
        <p:txBody>
          <a:bodyPr rtlCol="0"/>
          <a:lstStyle/>
          <a:p>
            <a:pPr rtl="0"/>
            <a:r>
              <a:rPr lang="es-GT" sz="5400" dirty="0">
                <a:solidFill>
                  <a:schemeClr val="tx1"/>
                </a:solidFill>
              </a:rPr>
              <a:t>Sesión 1</a:t>
            </a:r>
            <a:endParaRPr lang="es-ES" sz="5400" dirty="0">
              <a:solidFill>
                <a:schemeClr val="accent1"/>
              </a:solidFill>
            </a:endParaRPr>
          </a:p>
        </p:txBody>
      </p:sp>
      <p:sp>
        <p:nvSpPr>
          <p:cNvPr id="3" name="Subtítulo 2">
            <a:extLst>
              <a:ext uri="{FF2B5EF4-FFF2-40B4-BE49-F238E27FC236}">
                <a16:creationId xmlns:a16="http://schemas.microsoft.com/office/drawing/2014/main" id="{5A9A3178-CB65-4687-BC8A-DBB6F3C6EF12}"/>
              </a:ext>
            </a:extLst>
          </p:cNvPr>
          <p:cNvSpPr>
            <a:spLocks noGrp="1"/>
          </p:cNvSpPr>
          <p:nvPr>
            <p:ph type="subTitle" idx="1"/>
          </p:nvPr>
        </p:nvSpPr>
        <p:spPr/>
        <p:txBody>
          <a:bodyPr rtlCol="0">
            <a:normAutofit fontScale="47500" lnSpcReduction="20000"/>
          </a:bodyPr>
          <a:lstStyle/>
          <a:p>
            <a:pPr rtl="0">
              <a:lnSpc>
                <a:spcPct val="100000"/>
              </a:lnSpc>
            </a:pPr>
            <a:r>
              <a:rPr lang="es-ES" sz="3200" dirty="0">
                <a:solidFill>
                  <a:schemeClr val="tx1"/>
                </a:solidFill>
                <a:cs typeface="Segoe UI" panose="020B0502040204020203" pitchFamily="34" charset="0"/>
              </a:rPr>
              <a:t>Organización de lenguajes y compiladores 1I SECCIÓN A</a:t>
            </a:r>
          </a:p>
          <a:p>
            <a:pPr rtl="0">
              <a:lnSpc>
                <a:spcPct val="100000"/>
              </a:lnSpc>
            </a:pPr>
            <a:r>
              <a:rPr lang="es-ES" sz="3200" dirty="0">
                <a:solidFill>
                  <a:schemeClr val="tx1"/>
                </a:solidFill>
                <a:cs typeface="Segoe UI" panose="020B0502040204020203" pitchFamily="34" charset="0"/>
              </a:rPr>
              <a:t>AUXILIAR: HAROLDO ARIAS</a:t>
            </a:r>
          </a:p>
        </p:txBody>
      </p:sp>
      <p:sp>
        <p:nvSpPr>
          <p:cNvPr id="4" name="Marcador de número de diapositiva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rtlCol="0"/>
          <a:lstStyle/>
          <a:p>
            <a:pPr rtl="0"/>
            <a:fld id="{7AAC19ED-7CFA-4AF2-BE7E-6017F4B12C94}" type="slidenum">
              <a:rPr lang="en-US" smtClean="0"/>
              <a:t>1</a:t>
            </a:fld>
            <a:endParaRPr lang="en-US" dirty="0"/>
          </a:p>
        </p:txBody>
      </p:sp>
      <p:grpSp>
        <p:nvGrpSpPr>
          <p:cNvPr id="6" name="Grupo 5" descr="elemento decorativo">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872576" y="672587"/>
            <a:ext cx="7376746" cy="4149970"/>
            <a:chOff x="2989385" y="1679331"/>
            <a:chExt cx="7376746" cy="2681654"/>
          </a:xfrm>
        </p:grpSpPr>
        <p:cxnSp>
          <p:nvCxnSpPr>
            <p:cNvPr id="7" name="Conector recto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E85B0E36-8696-452F-958E-984FBF104D99}"/>
                </a:ext>
              </a:extLst>
            </p:cNvPr>
            <p:cNvCxnSpPr>
              <a:cxnSpLocks/>
            </p:cNvCxnSpPr>
            <p:nvPr/>
          </p:nvCxnSpPr>
          <p:spPr bwMode="white">
            <a:xfrm>
              <a:off x="2989385" y="4354131"/>
              <a:ext cx="1116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3F49821-5888-450B-ABA1-D4D7B73EC2AB}"/>
                </a:ext>
              </a:extLst>
            </p:cNvPr>
            <p:cNvCxnSpPr>
              <a:cxnSpLocks/>
            </p:cNvCxnSpPr>
            <p:nvPr/>
          </p:nvCxnSpPr>
          <p:spPr bwMode="white">
            <a:xfrm>
              <a:off x="9211408" y="4360985"/>
              <a:ext cx="11547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9023B082-F46D-4AF4-9ACE-56736E943D33}"/>
              </a:ext>
            </a:extLst>
          </p:cNvPr>
          <p:cNvGraphicFramePr>
            <a:graphicFrameLocks noGrp="1"/>
          </p:cNvGraphicFramePr>
          <p:nvPr>
            <p:extLst>
              <p:ext uri="{D42A27DB-BD31-4B8C-83A1-F6EECF244321}">
                <p14:modId xmlns:p14="http://schemas.microsoft.com/office/powerpoint/2010/main" val="2146435927"/>
              </p:ext>
            </p:extLst>
          </p:nvPr>
        </p:nvGraphicFramePr>
        <p:xfrm>
          <a:off x="1760806" y="739942"/>
          <a:ext cx="9420726" cy="5378115"/>
        </p:xfrm>
        <a:graphic>
          <a:graphicData uri="http://schemas.openxmlformats.org/drawingml/2006/table">
            <a:tbl>
              <a:tblPr firstRow="1" bandRow="1">
                <a:tableStyleId>{5C22544A-7EE6-4342-B048-85BDC9FD1C3A}</a:tableStyleId>
              </a:tblPr>
              <a:tblGrid>
                <a:gridCol w="1832995">
                  <a:extLst>
                    <a:ext uri="{9D8B030D-6E8A-4147-A177-3AD203B41FA5}">
                      <a16:colId xmlns:a16="http://schemas.microsoft.com/office/drawing/2014/main" val="1481171737"/>
                    </a:ext>
                  </a:extLst>
                </a:gridCol>
                <a:gridCol w="3773708">
                  <a:extLst>
                    <a:ext uri="{9D8B030D-6E8A-4147-A177-3AD203B41FA5}">
                      <a16:colId xmlns:a16="http://schemas.microsoft.com/office/drawing/2014/main" val="3295055867"/>
                    </a:ext>
                  </a:extLst>
                </a:gridCol>
                <a:gridCol w="3814023">
                  <a:extLst>
                    <a:ext uri="{9D8B030D-6E8A-4147-A177-3AD203B41FA5}">
                      <a16:colId xmlns:a16="http://schemas.microsoft.com/office/drawing/2014/main" val="150672260"/>
                    </a:ext>
                  </a:extLst>
                </a:gridCol>
              </a:tblGrid>
              <a:tr h="547771">
                <a:tc>
                  <a:txBody>
                    <a:bodyPr/>
                    <a:lstStyle/>
                    <a:p>
                      <a:pPr algn="ctr"/>
                      <a:endParaRPr lang="es-GT" sz="2200" dirty="0"/>
                    </a:p>
                  </a:txBody>
                  <a:tcPr marL="114065" marR="114065" marT="57032" marB="57032" anchor="ctr">
                    <a:solidFill>
                      <a:schemeClr val="accent1">
                        <a:alpha val="0"/>
                      </a:schemeClr>
                    </a:solidFill>
                  </a:tcPr>
                </a:tc>
                <a:tc>
                  <a:txBody>
                    <a:bodyPr/>
                    <a:lstStyle/>
                    <a:p>
                      <a:pPr algn="ctr"/>
                      <a:r>
                        <a:rPr lang="es-GT" sz="2200" dirty="0"/>
                        <a:t>VENTAJAS</a:t>
                      </a:r>
                    </a:p>
                  </a:txBody>
                  <a:tcPr marL="114065" marR="114065" marT="57032" marB="57032" anchor="ctr">
                    <a:solidFill>
                      <a:srgbClr val="3B3B3B"/>
                    </a:solidFill>
                  </a:tcPr>
                </a:tc>
                <a:tc>
                  <a:txBody>
                    <a:bodyPr/>
                    <a:lstStyle/>
                    <a:p>
                      <a:pPr algn="ctr"/>
                      <a:r>
                        <a:rPr lang="es-GT" sz="2200" dirty="0"/>
                        <a:t>DESVENTAJAS</a:t>
                      </a:r>
                    </a:p>
                  </a:txBody>
                  <a:tcPr marL="114065" marR="114065" marT="57032" marB="57032" anchor="ctr">
                    <a:solidFill>
                      <a:srgbClr val="3B3B3B"/>
                    </a:solidFill>
                  </a:tcPr>
                </a:tc>
                <a:extLst>
                  <a:ext uri="{0D108BD9-81ED-4DB2-BD59-A6C34878D82A}">
                    <a16:rowId xmlns:a16="http://schemas.microsoft.com/office/drawing/2014/main" val="848083872"/>
                  </a:ext>
                </a:extLst>
              </a:tr>
              <a:tr h="2788652">
                <a:tc>
                  <a:txBody>
                    <a:bodyPr/>
                    <a:lstStyle/>
                    <a:p>
                      <a:pPr marL="0" algn="ctr" defTabSz="914400" rtl="0" eaLnBrk="1" latinLnBrk="0" hangingPunct="1"/>
                      <a:r>
                        <a:rPr lang="es-GT" sz="2200" b="1" kern="1200" dirty="0">
                          <a:solidFill>
                            <a:schemeClr val="lt1"/>
                          </a:solidFill>
                          <a:latin typeface="+mn-lt"/>
                          <a:ea typeface="+mn-ea"/>
                          <a:cs typeface="+mn-cs"/>
                        </a:rPr>
                        <a:t>Intérprete</a:t>
                      </a:r>
                    </a:p>
                  </a:txBody>
                  <a:tcPr marL="114065" marR="114065" marT="57032" marB="57032" anchor="ctr">
                    <a:solidFill>
                      <a:srgbClr val="3C3C3C"/>
                    </a:solidFill>
                  </a:tcPr>
                </a:tc>
                <a:tc>
                  <a:txBody>
                    <a:bodyPr/>
                    <a:lstStyle/>
                    <a:p>
                      <a:pPr marL="285750" indent="-285750" algn="ctr">
                        <a:buFont typeface="Arial" panose="020B0604020202020204" pitchFamily="34" charset="0"/>
                        <a:buChar char="•"/>
                      </a:pPr>
                      <a:r>
                        <a:rPr lang="es-GT" sz="2200" dirty="0"/>
                        <a:t>Multiplataforma</a:t>
                      </a:r>
                    </a:p>
                    <a:p>
                      <a:pPr marL="285750" indent="-285750" algn="ctr">
                        <a:buFont typeface="Arial" panose="020B0604020202020204" pitchFamily="34" charset="0"/>
                        <a:buChar char="•"/>
                      </a:pPr>
                      <a:r>
                        <a:rPr lang="es-GT" sz="2200" dirty="0"/>
                        <a:t>Fácil de implementar</a:t>
                      </a:r>
                    </a:p>
                  </a:txBody>
                  <a:tcPr marL="114065" marR="114065" marT="57032" marB="57032" anchor="ctr">
                    <a:solidFill>
                      <a:schemeClr val="accent4">
                        <a:lumMod val="60000"/>
                        <a:lumOff val="40000"/>
                      </a:schemeClr>
                    </a:solidFill>
                  </a:tcPr>
                </a:tc>
                <a:tc>
                  <a:txBody>
                    <a:bodyPr/>
                    <a:lstStyle/>
                    <a:p>
                      <a:pPr marL="285750" indent="-285750" algn="ctr">
                        <a:buFont typeface="Arial" panose="020B0604020202020204" pitchFamily="34" charset="0"/>
                        <a:buChar char="•"/>
                      </a:pPr>
                      <a:r>
                        <a:rPr lang="es-GT" sz="2200" dirty="0"/>
                        <a:t>Lento</a:t>
                      </a:r>
                    </a:p>
                    <a:p>
                      <a:pPr marL="285750" indent="-285750" algn="ctr">
                        <a:buFont typeface="Arial" panose="020B0604020202020204" pitchFamily="34" charset="0"/>
                        <a:buChar char="•"/>
                      </a:pPr>
                      <a:r>
                        <a:rPr lang="es-GT" sz="2200" dirty="0"/>
                        <a:t>Hay que tener cuidado del manejo recursos</a:t>
                      </a:r>
                    </a:p>
                    <a:p>
                      <a:pPr marL="285750" indent="-285750" algn="ctr">
                        <a:buFont typeface="Arial" panose="020B0604020202020204" pitchFamily="34" charset="0"/>
                        <a:buChar char="•"/>
                      </a:pPr>
                      <a:r>
                        <a:rPr lang="es-GT" sz="2200" dirty="0"/>
                        <a:t>Dependencia del programa intérprete</a:t>
                      </a:r>
                    </a:p>
                  </a:txBody>
                  <a:tcPr marL="114065" marR="114065" marT="57032" marB="57032" anchor="ctr">
                    <a:solidFill>
                      <a:schemeClr val="accent4">
                        <a:lumMod val="60000"/>
                        <a:lumOff val="40000"/>
                      </a:schemeClr>
                    </a:solidFill>
                  </a:tcPr>
                </a:tc>
                <a:extLst>
                  <a:ext uri="{0D108BD9-81ED-4DB2-BD59-A6C34878D82A}">
                    <a16:rowId xmlns:a16="http://schemas.microsoft.com/office/drawing/2014/main" val="260260562"/>
                  </a:ext>
                </a:extLst>
              </a:tr>
              <a:tr h="2041692">
                <a:tc>
                  <a:txBody>
                    <a:bodyPr/>
                    <a:lstStyle/>
                    <a:p>
                      <a:pPr marL="0" algn="ctr" defTabSz="914400" rtl="0" eaLnBrk="1" latinLnBrk="0" hangingPunct="1"/>
                      <a:r>
                        <a:rPr lang="es-GT" sz="2200" b="1" kern="1200" dirty="0">
                          <a:solidFill>
                            <a:schemeClr val="lt1"/>
                          </a:solidFill>
                          <a:latin typeface="+mn-lt"/>
                          <a:ea typeface="+mn-ea"/>
                          <a:cs typeface="+mn-cs"/>
                        </a:rPr>
                        <a:t>Compilador</a:t>
                      </a:r>
                    </a:p>
                  </a:txBody>
                  <a:tcPr marL="114065" marR="114065" marT="57032" marB="57032" anchor="ctr">
                    <a:solidFill>
                      <a:srgbClr val="3C3C3C"/>
                    </a:solidFill>
                  </a:tcPr>
                </a:tc>
                <a:tc>
                  <a:txBody>
                    <a:bodyPr/>
                    <a:lstStyle/>
                    <a:p>
                      <a:pPr marL="285750" indent="-285750" algn="ctr">
                        <a:buFont typeface="Arial" panose="020B0604020202020204" pitchFamily="34" charset="0"/>
                        <a:buChar char="•"/>
                      </a:pPr>
                      <a:r>
                        <a:rPr lang="es-GT" sz="2200" dirty="0"/>
                        <a:t>Rápido</a:t>
                      </a:r>
                    </a:p>
                    <a:p>
                      <a:pPr marL="285750" indent="-285750" algn="ctr">
                        <a:buFont typeface="Arial" panose="020B0604020202020204" pitchFamily="34" charset="0"/>
                        <a:buChar char="•"/>
                      </a:pPr>
                      <a:r>
                        <a:rPr lang="es-GT" sz="2200" dirty="0"/>
                        <a:t>No hay que preocuparse por el manejo de recursos.</a:t>
                      </a:r>
                    </a:p>
                  </a:txBody>
                  <a:tcPr marL="114065" marR="114065" marT="57032" marB="57032" anchor="ctr">
                    <a:solidFill>
                      <a:schemeClr val="accent4">
                        <a:lumMod val="20000"/>
                        <a:lumOff val="80000"/>
                      </a:schemeClr>
                    </a:solidFill>
                  </a:tcPr>
                </a:tc>
                <a:tc>
                  <a:txBody>
                    <a:bodyPr/>
                    <a:lstStyle/>
                    <a:p>
                      <a:pPr marL="285750" indent="-285750" algn="ctr">
                        <a:buFont typeface="Arial" panose="020B0604020202020204" pitchFamily="34" charset="0"/>
                        <a:buChar char="•"/>
                      </a:pPr>
                      <a:r>
                        <a:rPr lang="es-GT" sz="2200" dirty="0"/>
                        <a:t>Difícil de implementar</a:t>
                      </a:r>
                    </a:p>
                    <a:p>
                      <a:pPr marL="285750" indent="-285750" algn="ctr">
                        <a:buFont typeface="Arial" panose="020B0604020202020204" pitchFamily="34" charset="0"/>
                        <a:buChar char="•"/>
                      </a:pPr>
                      <a:r>
                        <a:rPr lang="es-GT" sz="2200" dirty="0"/>
                        <a:t>Depende del sistema </a:t>
                      </a:r>
                      <a:r>
                        <a:rPr lang="es-GT" sz="2200" noProof="0" dirty="0"/>
                        <a:t>operativo</a:t>
                      </a:r>
                      <a:r>
                        <a:rPr lang="en-US" sz="2200" dirty="0"/>
                        <a:t> y </a:t>
                      </a:r>
                      <a:r>
                        <a:rPr lang="es-GT" sz="2200" noProof="0" dirty="0"/>
                        <a:t>arquitectura</a:t>
                      </a:r>
                    </a:p>
                  </a:txBody>
                  <a:tcPr marL="114065" marR="114065" marT="57032" marB="57032" anchor="ctr">
                    <a:solidFill>
                      <a:schemeClr val="accent4">
                        <a:lumMod val="20000"/>
                        <a:lumOff val="80000"/>
                      </a:schemeClr>
                    </a:solidFill>
                  </a:tcPr>
                </a:tc>
                <a:extLst>
                  <a:ext uri="{0D108BD9-81ED-4DB2-BD59-A6C34878D82A}">
                    <a16:rowId xmlns:a16="http://schemas.microsoft.com/office/drawing/2014/main" val="1995762472"/>
                  </a:ext>
                </a:extLst>
              </a:tr>
            </a:tbl>
          </a:graphicData>
        </a:graphic>
      </p:graphicFrame>
    </p:spTree>
    <p:extLst>
      <p:ext uri="{BB962C8B-B14F-4D97-AF65-F5344CB8AC3E}">
        <p14:creationId xmlns:p14="http://schemas.microsoft.com/office/powerpoint/2010/main" val="127780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5FF86E4-F962-4102-A4EE-8CBF5DD22510}"/>
              </a:ext>
            </a:extLst>
          </p:cNvPr>
          <p:cNvSpPr>
            <a:spLocks noGrp="1"/>
          </p:cNvSpPr>
          <p:nvPr>
            <p:ph type="title"/>
          </p:nvPr>
        </p:nvSpPr>
        <p:spPr>
          <a:xfrm>
            <a:off x="7197754" y="457200"/>
            <a:ext cx="4232246" cy="1197864"/>
          </a:xfrm>
        </p:spPr>
        <p:txBody>
          <a:bodyPr vert="horz" lIns="91440" tIns="45720" rIns="91440" bIns="45720" rtlCol="0" anchor="b">
            <a:normAutofit/>
          </a:bodyPr>
          <a:lstStyle/>
          <a:p>
            <a:pPr algn="l"/>
            <a:r>
              <a:rPr lang="es-ES" sz="1900" dirty="0"/>
              <a:t>Sistema de procesamiento de lenguaje</a:t>
            </a:r>
            <a:endParaRPr lang="en-US" sz="1900" dirty="0"/>
          </a:p>
        </p:txBody>
      </p:sp>
      <p:sp>
        <p:nvSpPr>
          <p:cNvPr id="9" name="Marcador de texto 3">
            <a:extLst>
              <a:ext uri="{FF2B5EF4-FFF2-40B4-BE49-F238E27FC236}">
                <a16:creationId xmlns:a16="http://schemas.microsoft.com/office/drawing/2014/main" id="{22623F36-AC1D-4B3B-9292-65C079DB01BB}"/>
              </a:ext>
            </a:extLst>
          </p:cNvPr>
          <p:cNvSpPr txBox="1">
            <a:spLocks/>
          </p:cNvSpPr>
          <p:nvPr/>
        </p:nvSpPr>
        <p:spPr>
          <a:xfrm>
            <a:off x="7063529" y="1655064"/>
            <a:ext cx="4748169" cy="474573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gn="just"/>
            <a:r>
              <a:rPr lang="es-ES" sz="1600" dirty="0">
                <a:solidFill>
                  <a:schemeClr val="bg1"/>
                </a:solidFill>
              </a:rPr>
              <a:t>Además de un compilador, pueden requerirse otros programas más para la creación de un programa destino ejecutable.</a:t>
            </a:r>
          </a:p>
          <a:p>
            <a:pPr algn="just"/>
            <a:endParaRPr lang="en-US" sz="1600" dirty="0">
              <a:solidFill>
                <a:schemeClr val="bg1"/>
              </a:solidFill>
            </a:endParaRPr>
          </a:p>
          <a:p>
            <a:pPr algn="just"/>
            <a:r>
              <a:rPr lang="es-ES" sz="1600" dirty="0">
                <a:solidFill>
                  <a:schemeClr val="bg1"/>
                </a:solidFill>
              </a:rPr>
              <a:t>Un programa fuente puede dividirse en módulos guardados en archivos separados. La tarea de recolectar el programa de origen se confía algunas veces a un programa separado, llamado preprocesador.</a:t>
            </a:r>
          </a:p>
          <a:p>
            <a:pPr algn="just"/>
            <a:r>
              <a:rPr lang="es-ES" sz="1600" dirty="0">
                <a:solidFill>
                  <a:schemeClr val="bg1"/>
                </a:solidFill>
              </a:rPr>
              <a:t>El compilador puede producir un programa destino en ensamblador como su salida, ya que es más fácil producir el lenguaje ensamblador como salida y es más fácil su depuración.</a:t>
            </a:r>
            <a:endParaRPr lang="en-US" sz="1600" dirty="0">
              <a:solidFill>
                <a:schemeClr val="bg1"/>
              </a:solidFill>
            </a:endParaRPr>
          </a:p>
        </p:txBody>
      </p:sp>
      <p:pic>
        <p:nvPicPr>
          <p:cNvPr id="4" name="Imagen 3">
            <a:extLst>
              <a:ext uri="{FF2B5EF4-FFF2-40B4-BE49-F238E27FC236}">
                <a16:creationId xmlns:a16="http://schemas.microsoft.com/office/drawing/2014/main" id="{80B35A76-118F-4683-A22D-7BBADA845E8A}"/>
              </a:ext>
            </a:extLst>
          </p:cNvPr>
          <p:cNvPicPr>
            <a:picLocks noChangeAspect="1"/>
          </p:cNvPicPr>
          <p:nvPr/>
        </p:nvPicPr>
        <p:blipFill>
          <a:blip r:embed="rId2"/>
          <a:stretch>
            <a:fillRect/>
          </a:stretch>
        </p:blipFill>
        <p:spPr>
          <a:xfrm>
            <a:off x="921618" y="902392"/>
            <a:ext cx="5862110" cy="5053215"/>
          </a:xfrm>
          <a:prstGeom prst="rect">
            <a:avLst/>
          </a:prstGeom>
        </p:spPr>
      </p:pic>
    </p:spTree>
    <p:extLst>
      <p:ext uri="{BB962C8B-B14F-4D97-AF65-F5344CB8AC3E}">
        <p14:creationId xmlns:p14="http://schemas.microsoft.com/office/powerpoint/2010/main" val="7651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DCEB6-0C6A-4852-A848-67D3C9CB65AC}"/>
              </a:ext>
            </a:extLst>
          </p:cNvPr>
          <p:cNvSpPr>
            <a:spLocks noGrp="1"/>
          </p:cNvSpPr>
          <p:nvPr>
            <p:ph type="title"/>
          </p:nvPr>
        </p:nvSpPr>
        <p:spPr/>
        <p:txBody>
          <a:bodyPr/>
          <a:lstStyle/>
          <a:p>
            <a:pPr algn="ctr"/>
            <a:r>
              <a:rPr lang="es-GT" dirty="0"/>
              <a:t>FASES DE UN COMPILADOR</a:t>
            </a:r>
          </a:p>
        </p:txBody>
      </p:sp>
      <p:pic>
        <p:nvPicPr>
          <p:cNvPr id="7" name="Marcador de contenido 6">
            <a:extLst>
              <a:ext uri="{FF2B5EF4-FFF2-40B4-BE49-F238E27FC236}">
                <a16:creationId xmlns:a16="http://schemas.microsoft.com/office/drawing/2014/main" id="{F2E5BBAF-3784-46D2-8E07-F3A1F2C2F42E}"/>
              </a:ext>
            </a:extLst>
          </p:cNvPr>
          <p:cNvPicPr>
            <a:picLocks noGrp="1" noChangeAspect="1"/>
          </p:cNvPicPr>
          <p:nvPr>
            <p:ph idx="1"/>
          </p:nvPr>
        </p:nvPicPr>
        <p:blipFill>
          <a:blip r:embed="rId2"/>
          <a:stretch>
            <a:fillRect/>
          </a:stretch>
        </p:blipFill>
        <p:spPr>
          <a:xfrm>
            <a:off x="765175" y="1285311"/>
            <a:ext cx="6157913" cy="4255627"/>
          </a:xfrm>
        </p:spPr>
      </p:pic>
      <p:sp>
        <p:nvSpPr>
          <p:cNvPr id="4" name="Marcador de texto 3">
            <a:extLst>
              <a:ext uri="{FF2B5EF4-FFF2-40B4-BE49-F238E27FC236}">
                <a16:creationId xmlns:a16="http://schemas.microsoft.com/office/drawing/2014/main" id="{82274F0A-C5BD-47F9-8456-7143B0E9EC9E}"/>
              </a:ext>
            </a:extLst>
          </p:cNvPr>
          <p:cNvSpPr>
            <a:spLocks noGrp="1"/>
          </p:cNvSpPr>
          <p:nvPr>
            <p:ph type="body" sz="half" idx="2"/>
          </p:nvPr>
        </p:nvSpPr>
        <p:spPr/>
        <p:txBody>
          <a:bodyPr/>
          <a:lstStyle/>
          <a:p>
            <a:pPr algn="just"/>
            <a:r>
              <a:rPr lang="es-MX" dirty="0"/>
              <a:t>Es posible percibir al compilador como una caja simple que mapea un programa fuente a un programa destino con equivalencia semántica. Si abrimos esta caja un poco, podremos ver que hay dos partes principales: </a:t>
            </a:r>
          </a:p>
          <a:p>
            <a:pPr marL="285750" indent="-285750">
              <a:buFont typeface="Arial" panose="020B0604020202020204" pitchFamily="34" charset="0"/>
              <a:buChar char="•"/>
            </a:pPr>
            <a:r>
              <a:rPr lang="es-MX" dirty="0"/>
              <a:t>Análisis</a:t>
            </a:r>
          </a:p>
          <a:p>
            <a:pPr marL="285750" indent="-285750">
              <a:buFont typeface="Arial" panose="020B0604020202020204" pitchFamily="34" charset="0"/>
              <a:buChar char="•"/>
            </a:pPr>
            <a:r>
              <a:rPr lang="es-MX" dirty="0"/>
              <a:t>Síntesis</a:t>
            </a:r>
            <a:endParaRPr lang="es-GT" dirty="0"/>
          </a:p>
        </p:txBody>
      </p:sp>
      <p:sp>
        <p:nvSpPr>
          <p:cNvPr id="5" name="Marcador de número de diapositiva 4">
            <a:extLst>
              <a:ext uri="{FF2B5EF4-FFF2-40B4-BE49-F238E27FC236}">
                <a16:creationId xmlns:a16="http://schemas.microsoft.com/office/drawing/2014/main" id="{A0E48625-675C-4AE1-AC7B-C9E6E2D77131}"/>
              </a:ext>
            </a:extLst>
          </p:cNvPr>
          <p:cNvSpPr>
            <a:spLocks noGrp="1"/>
          </p:cNvSpPr>
          <p:nvPr>
            <p:ph type="sldNum" sz="quarter" idx="12"/>
          </p:nvPr>
        </p:nvSpPr>
        <p:spPr/>
        <p:txBody>
          <a:bodyPr/>
          <a:lstStyle/>
          <a:p>
            <a:pPr rtl="0"/>
            <a:fld id="{7AAC19ED-7CFA-4AF2-BE7E-6017F4B12C94}" type="slidenum">
              <a:rPr lang="es-ES" noProof="0" smtClean="0"/>
              <a:pPr rtl="0"/>
              <a:t>12</a:t>
            </a:fld>
            <a:endParaRPr lang="es-ES" noProof="0"/>
          </a:p>
        </p:txBody>
      </p:sp>
    </p:spTree>
    <p:extLst>
      <p:ext uri="{BB962C8B-B14F-4D97-AF65-F5344CB8AC3E}">
        <p14:creationId xmlns:p14="http://schemas.microsoft.com/office/powerpoint/2010/main" val="220461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77D977-6750-455A-BE44-CE849F0D0949}"/>
              </a:ext>
            </a:extLst>
          </p:cNvPr>
          <p:cNvSpPr>
            <a:spLocks noGrp="1"/>
          </p:cNvSpPr>
          <p:nvPr>
            <p:ph type="title"/>
          </p:nvPr>
        </p:nvSpPr>
        <p:spPr/>
        <p:txBody>
          <a:bodyPr/>
          <a:lstStyle/>
          <a:p>
            <a:r>
              <a:rPr lang="es-MX" dirty="0"/>
              <a:t>PARTE DE ANÁLISIS</a:t>
            </a:r>
            <a:br>
              <a:rPr lang="es-MX" dirty="0"/>
            </a:br>
            <a:r>
              <a:rPr lang="es-MX" sz="3600" dirty="0"/>
              <a:t>(</a:t>
            </a:r>
            <a:r>
              <a:rPr lang="es-MX" sz="3600" dirty="0" err="1"/>
              <a:t>front-end</a:t>
            </a:r>
            <a:r>
              <a:rPr lang="es-MX" sz="3600" dirty="0"/>
              <a:t> del compilador)</a:t>
            </a:r>
            <a:endParaRPr lang="es-MX" dirty="0"/>
          </a:p>
        </p:txBody>
      </p:sp>
      <p:sp>
        <p:nvSpPr>
          <p:cNvPr id="4" name="Marcador de texto 3">
            <a:extLst>
              <a:ext uri="{FF2B5EF4-FFF2-40B4-BE49-F238E27FC236}">
                <a16:creationId xmlns:a16="http://schemas.microsoft.com/office/drawing/2014/main" id="{52433E4F-F235-4CFD-87C3-06BB5F5C6E88}"/>
              </a:ext>
            </a:extLst>
          </p:cNvPr>
          <p:cNvSpPr>
            <a:spLocks noGrp="1"/>
          </p:cNvSpPr>
          <p:nvPr>
            <p:ph idx="1"/>
          </p:nvPr>
        </p:nvSpPr>
        <p:spPr/>
        <p:txBody>
          <a:bodyPr/>
          <a:lstStyle/>
          <a:p>
            <a:pPr marL="0" indent="0" algn="just">
              <a:buNone/>
            </a:pPr>
            <a:r>
              <a:rPr lang="es-ES" dirty="0"/>
              <a:t>La parte del análisis divide el programa fuente en componentes e impone una estructura gramatical sobre ellas.</a:t>
            </a:r>
          </a:p>
          <a:p>
            <a:pPr algn="just"/>
            <a:r>
              <a:rPr lang="es-ES" dirty="0"/>
              <a:t>Detecta si el programa fuente está mal formado en cuanto a la sintaxis, o que no tiene una semántica consistente, de ser así, proporciona mensajes informativos para que el usuario pueda corregirlo.</a:t>
            </a:r>
          </a:p>
          <a:p>
            <a:pPr algn="just"/>
            <a:r>
              <a:rPr lang="es-ES" dirty="0"/>
              <a:t>Recolecta información sobre el programa fuente y la almacena en una estructura de datos llamada </a:t>
            </a:r>
            <a:r>
              <a:rPr lang="es-ES" b="1" dirty="0">
                <a:solidFill>
                  <a:srgbClr val="FF0000"/>
                </a:solidFill>
              </a:rPr>
              <a:t>tabla de símbolos</a:t>
            </a:r>
            <a:r>
              <a:rPr lang="es-ES" dirty="0"/>
              <a:t>, la cual se pasa junto con la representación intermedia a la parte de la síntesis.</a:t>
            </a:r>
            <a:r>
              <a:rPr lang="es-MX" dirty="0"/>
              <a:t>definirles un comportamiento diferente a cada uno</a:t>
            </a:r>
          </a:p>
        </p:txBody>
      </p:sp>
      <p:sp>
        <p:nvSpPr>
          <p:cNvPr id="5" name="Marcador de número de diapositiva 4">
            <a:extLst>
              <a:ext uri="{FF2B5EF4-FFF2-40B4-BE49-F238E27FC236}">
                <a16:creationId xmlns:a16="http://schemas.microsoft.com/office/drawing/2014/main" id="{1E672F52-FCDF-4BDD-9CFF-5D7791F58230}"/>
              </a:ext>
            </a:extLst>
          </p:cNvPr>
          <p:cNvSpPr>
            <a:spLocks noGrp="1"/>
          </p:cNvSpPr>
          <p:nvPr>
            <p:ph type="sldNum" sz="quarter" idx="12"/>
          </p:nvPr>
        </p:nvSpPr>
        <p:spPr/>
        <p:txBody>
          <a:bodyPr/>
          <a:lstStyle/>
          <a:p>
            <a:pPr rtl="0"/>
            <a:fld id="{7AAC19ED-7CFA-4AF2-BE7E-6017F4B12C94}" type="slidenum">
              <a:rPr lang="es-ES" noProof="0" smtClean="0"/>
              <a:pPr rtl="0"/>
              <a:t>13</a:t>
            </a:fld>
            <a:endParaRPr lang="es-ES" noProof="0"/>
          </a:p>
        </p:txBody>
      </p:sp>
    </p:spTree>
    <p:extLst>
      <p:ext uri="{BB962C8B-B14F-4D97-AF65-F5344CB8AC3E}">
        <p14:creationId xmlns:p14="http://schemas.microsoft.com/office/powerpoint/2010/main" val="212957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Analizador léxico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Un analizador léxico lee la entrada un carácter a la vez, y produce como salida un flujo de tokens. El traductor utiliza la tabla para llevar la cuenta de las palabras reservadas e identificadores que ya se han analizado.</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14</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762001" y="1110462"/>
            <a:ext cx="5873416" cy="40483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ES" sz="2400" dirty="0">
                <a:solidFill>
                  <a:schemeClr val="tx1"/>
                </a:solidFill>
              </a:rPr>
              <a:t>CONCEPTOS IMPORTANTES</a:t>
            </a:r>
            <a:endParaRPr lang="es-MX" sz="2400" dirty="0">
              <a:solidFill>
                <a:schemeClr val="tx1"/>
              </a:solidFill>
            </a:endParaRP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54723" y="1312878"/>
            <a:ext cx="6826921" cy="3913463"/>
          </a:xfrm>
        </p:spPr>
        <p:txBody>
          <a:bodyPr>
            <a:normAutofit fontScale="85000" lnSpcReduction="10000"/>
          </a:bodyPr>
          <a:lstStyle/>
          <a:p>
            <a:pPr algn="l"/>
            <a:endParaRPr lang="es-GT" sz="1800" b="0" i="0" u="none" strike="noStrike" baseline="0" dirty="0">
              <a:solidFill>
                <a:schemeClr val="tx1"/>
              </a:solidFill>
              <a:latin typeface="Arial" panose="020B0604020202020204" pitchFamily="34" charset="0"/>
            </a:endParaRPr>
          </a:p>
          <a:p>
            <a:pPr marL="0" indent="0" algn="just">
              <a:lnSpc>
                <a:spcPct val="140000"/>
              </a:lnSpc>
              <a:spcBef>
                <a:spcPts val="1200"/>
              </a:spcBef>
              <a:buNone/>
            </a:pPr>
            <a:r>
              <a:rPr lang="es-ES" sz="1700" b="1" dirty="0">
                <a:solidFill>
                  <a:schemeClr val="tx1"/>
                </a:solidFill>
              </a:rPr>
              <a:t>Token: </a:t>
            </a:r>
            <a:r>
              <a:rPr lang="es-ES" sz="1700" dirty="0">
                <a:solidFill>
                  <a:schemeClr val="tx1"/>
                </a:solidFill>
              </a:rPr>
              <a:t>es un par que consiste en un nombre de token y un valor de atributo opcional. En el token, el primer componente nombre-token es un símbolo abstracto que se utiliza durante el análisis sintáctico, y el segundo componente valor-atributo apunta a una entrada en la tabla de símbolos para este token. La información de la entrada en la tabla de símbolos se necesita para el análisis semántico y la generación de código. </a:t>
            </a:r>
          </a:p>
          <a:p>
            <a:pPr marL="0" indent="0" algn="just">
              <a:lnSpc>
                <a:spcPct val="140000"/>
              </a:lnSpc>
              <a:spcBef>
                <a:spcPts val="1200"/>
              </a:spcBef>
              <a:buNone/>
            </a:pPr>
            <a:r>
              <a:rPr lang="es-ES" sz="1700" b="1" dirty="0">
                <a:solidFill>
                  <a:schemeClr val="tx1"/>
                </a:solidFill>
              </a:rPr>
              <a:t>Patrón: </a:t>
            </a:r>
            <a:r>
              <a:rPr lang="es-ES" sz="1700" dirty="0">
                <a:solidFill>
                  <a:schemeClr val="tx1"/>
                </a:solidFill>
              </a:rPr>
              <a:t>es una descripción de la forma que pueden tomar los lexemas de un token. </a:t>
            </a:r>
          </a:p>
          <a:p>
            <a:pPr marL="0" indent="0" algn="just">
              <a:lnSpc>
                <a:spcPct val="140000"/>
              </a:lnSpc>
              <a:spcBef>
                <a:spcPts val="1200"/>
              </a:spcBef>
              <a:buNone/>
            </a:pPr>
            <a:r>
              <a:rPr lang="es-ES" sz="1700" b="1" dirty="0">
                <a:solidFill>
                  <a:schemeClr val="tx1"/>
                </a:solidFill>
              </a:rPr>
              <a:t>Lexema: </a:t>
            </a:r>
            <a:r>
              <a:rPr lang="es-ES" sz="1700" dirty="0">
                <a:solidFill>
                  <a:schemeClr val="tx1"/>
                </a:solidFill>
              </a:rPr>
              <a:t>es una secuencia de caracteres en el programa fuente, que coinciden con el patrón </a:t>
            </a:r>
            <a:r>
              <a:rPr lang="es-ES" sz="1600" dirty="0">
                <a:solidFill>
                  <a:schemeClr val="tx1"/>
                </a:solidFill>
              </a:rPr>
              <a:t>para un token y que el analizador </a:t>
            </a:r>
            <a:r>
              <a:rPr lang="es-ES" sz="1600" dirty="0" err="1">
                <a:solidFill>
                  <a:schemeClr val="tx1"/>
                </a:solidFill>
              </a:rPr>
              <a:t>lexico</a:t>
            </a:r>
            <a:r>
              <a:rPr lang="es-ES" sz="1600" dirty="0">
                <a:solidFill>
                  <a:schemeClr val="tx1"/>
                </a:solidFill>
              </a:rPr>
              <a:t> identifica como una instancia de un token. </a:t>
            </a:r>
          </a:p>
          <a:p>
            <a:pPr marL="0" indent="0" algn="just">
              <a:buNone/>
            </a:pPr>
            <a:endParaRPr lang="es-MX" dirty="0"/>
          </a:p>
        </p:txBody>
      </p:sp>
    </p:spTree>
    <p:extLst>
      <p:ext uri="{BB962C8B-B14F-4D97-AF65-F5344CB8AC3E}">
        <p14:creationId xmlns:p14="http://schemas.microsoft.com/office/powerpoint/2010/main" val="164926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2093D87A-7818-4594-B3D1-C9CF3747B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CE4C9E-030F-4C7A-906A-71E0FB693ED6}"/>
              </a:ext>
            </a:extLst>
          </p:cNvPr>
          <p:cNvSpPr>
            <a:spLocks noGrp="1"/>
          </p:cNvSpPr>
          <p:nvPr>
            <p:ph type="ctrTitle"/>
          </p:nvPr>
        </p:nvSpPr>
        <p:spPr>
          <a:xfrm>
            <a:off x="136825" y="166358"/>
            <a:ext cx="6621211" cy="4656552"/>
          </a:xfrm>
        </p:spPr>
        <p:txBody>
          <a:bodyPr>
            <a:normAutofit/>
          </a:bodyPr>
          <a:lstStyle/>
          <a:p>
            <a:r>
              <a:rPr lang="es-MX" sz="6800" dirty="0">
                <a:solidFill>
                  <a:srgbClr val="2A1A00"/>
                </a:solidFill>
              </a:rPr>
              <a:t>RECUPERACIÓN DE ERRORES LÉXICOS</a:t>
            </a:r>
          </a:p>
        </p:txBody>
      </p:sp>
      <p:sp>
        <p:nvSpPr>
          <p:cNvPr id="2053" name="Freeform 22">
            <a:extLst>
              <a:ext uri="{FF2B5EF4-FFF2-40B4-BE49-F238E27FC236}">
                <a16:creationId xmlns:a16="http://schemas.microsoft.com/office/drawing/2014/main" id="{29BA41EB-EC8E-4167-987C-F07347C19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sp>
        <p:nvSpPr>
          <p:cNvPr id="4" name="Marcador de número de diapositiva 3">
            <a:extLst>
              <a:ext uri="{FF2B5EF4-FFF2-40B4-BE49-F238E27FC236}">
                <a16:creationId xmlns:a16="http://schemas.microsoft.com/office/drawing/2014/main" id="{7C5D856E-61B2-47AA-BD1E-B29903761DCF}"/>
              </a:ext>
            </a:extLst>
          </p:cNvPr>
          <p:cNvSpPr>
            <a:spLocks noGrp="1"/>
          </p:cNvSpPr>
          <p:nvPr>
            <p:ph type="sldNum" sz="quarter" idx="12"/>
          </p:nvPr>
        </p:nvSpPr>
        <p:spPr>
          <a:xfrm>
            <a:off x="9067218" y="6375679"/>
            <a:ext cx="2329723" cy="345796"/>
          </a:xfrm>
        </p:spPr>
        <p:txBody>
          <a:bodyPr>
            <a:normAutofit/>
          </a:bodyPr>
          <a:lstStyle/>
          <a:p>
            <a:pPr rtl="0">
              <a:spcAft>
                <a:spcPts val="600"/>
              </a:spcAft>
            </a:pPr>
            <a:fld id="{7AAC19ED-7CFA-4AF2-BE7E-6017F4B12C94}" type="slidenum">
              <a:rPr lang="es-ES" noProof="0" smtClean="0"/>
              <a:pPr rtl="0">
                <a:spcAft>
                  <a:spcPts val="600"/>
                </a:spcAft>
              </a:pPr>
              <a:t>15</a:t>
            </a:fld>
            <a:endParaRPr lang="es-ES" noProof="0"/>
          </a:p>
        </p:txBody>
      </p:sp>
      <p:sp>
        <p:nvSpPr>
          <p:cNvPr id="7" name="Marcador de texto 3">
            <a:extLst>
              <a:ext uri="{FF2B5EF4-FFF2-40B4-BE49-F238E27FC236}">
                <a16:creationId xmlns:a16="http://schemas.microsoft.com/office/drawing/2014/main" id="{0F5A4931-4D4B-45F5-B335-6C6021C4E28B}"/>
              </a:ext>
            </a:extLst>
          </p:cNvPr>
          <p:cNvSpPr txBox="1">
            <a:spLocks/>
          </p:cNvSpPr>
          <p:nvPr/>
        </p:nvSpPr>
        <p:spPr>
          <a:xfrm>
            <a:off x="7299620" y="1740716"/>
            <a:ext cx="4502234"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Modo pánico</a:t>
            </a:r>
          </a:p>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Eliminar un carácter</a:t>
            </a:r>
            <a:endParaRPr lang="es-ES" sz="1800" b="0" i="0" u="none" strike="noStrike" baseline="0" dirty="0">
              <a:solidFill>
                <a:srgbClr val="000000"/>
              </a:solidFill>
              <a:latin typeface="Arial" panose="020B0604020202020204" pitchFamily="34" charset="0"/>
            </a:endParaRPr>
          </a:p>
          <a:p>
            <a:pPr marL="342900" indent="-342900" algn="l">
              <a:buFont typeface="+mj-lt"/>
              <a:buAutoNum type="arabicPeriod"/>
            </a:pPr>
            <a:r>
              <a:rPr lang="es-ES" sz="1800" b="1" i="0" u="none" strike="noStrike" baseline="0" dirty="0">
                <a:solidFill>
                  <a:srgbClr val="000000"/>
                </a:solidFill>
                <a:latin typeface="Arial" panose="020B0604020202020204" pitchFamily="34" charset="0"/>
              </a:rPr>
              <a:t>Insertar un carácter faltante</a:t>
            </a:r>
            <a:endParaRPr lang="es-ES" sz="1800" b="0" i="0" u="none" strike="noStrike" baseline="0" dirty="0">
              <a:solidFill>
                <a:srgbClr val="000000"/>
              </a:solidFill>
              <a:latin typeface="Arial" panose="020B0604020202020204" pitchFamily="34" charset="0"/>
            </a:endParaRPr>
          </a:p>
          <a:p>
            <a:pPr marL="342900" indent="-342900" algn="l">
              <a:buFont typeface="+mj-lt"/>
              <a:buAutoNum type="arabicPeriod"/>
            </a:pPr>
            <a:r>
              <a:rPr lang="es-ES" sz="1800" i="0" u="none" strike="noStrike" baseline="0" dirty="0">
                <a:solidFill>
                  <a:srgbClr val="000000"/>
                </a:solidFill>
                <a:latin typeface="Arial" panose="020B0604020202020204" pitchFamily="34" charset="0"/>
              </a:rPr>
              <a:t>Sustituir un carácter por otro. </a:t>
            </a:r>
          </a:p>
          <a:p>
            <a:pPr marL="342900" indent="-342900" algn="l">
              <a:buFont typeface="+mj-lt"/>
              <a:buAutoNum type="arabicPeriod"/>
            </a:pPr>
            <a:r>
              <a:rPr lang="es-GT" sz="1800" b="1" i="0" u="none" strike="noStrike" baseline="0" dirty="0">
                <a:solidFill>
                  <a:srgbClr val="000000"/>
                </a:solidFill>
                <a:latin typeface="Arial" panose="020B0604020202020204" pitchFamily="34" charset="0"/>
              </a:rPr>
              <a:t>Transponer dos caracteres adyacentes </a:t>
            </a:r>
            <a:endParaRPr lang="es-GT" sz="1800" b="0" i="0" u="none" strike="noStrike" baseline="0" dirty="0">
              <a:solidFill>
                <a:srgbClr val="000000"/>
              </a:solidFill>
              <a:latin typeface="Arial" panose="020B0604020202020204" pitchFamily="34" charset="0"/>
            </a:endParaRPr>
          </a:p>
          <a:p>
            <a:pPr algn="just"/>
            <a:endParaRPr lang="es-MX" dirty="0"/>
          </a:p>
        </p:txBody>
      </p:sp>
    </p:spTree>
    <p:extLst>
      <p:ext uri="{BB962C8B-B14F-4D97-AF65-F5344CB8AC3E}">
        <p14:creationId xmlns:p14="http://schemas.microsoft.com/office/powerpoint/2010/main" val="319056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Analizador SINTÁCTICO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fontScale="92500" lnSpcReduction="10000"/>
          </a:bodyPr>
          <a:lstStyle/>
          <a:p>
            <a:pPr algn="just"/>
            <a:r>
              <a:rPr lang="es-ES" sz="1800" dirty="0"/>
              <a:t>El análisis sintáctico es el problema de averiguar cómo puede derivarse una cadena de terminales del símbolo de inicio de la gramática, sustituyendo en forma repetida un no terminal por el cuerpo de una de sus producciones. </a:t>
            </a:r>
          </a:p>
          <a:p>
            <a:pPr algn="just"/>
            <a:r>
              <a:rPr lang="es-ES" sz="1800" dirty="0"/>
              <a:t>Un analizador sintáctico construye un árbol de análisis sintáctico, en el cual la raíz se etiqueta con el símbolo inicial, cada nodo que no es hoja corresponde a una producción y cada hoja se etiqueta con un terminal o con la cadena vacía, 𝜀. El árbol de análisis sintáctico deriva la cadena de terminales en las hojas, y se lee de izquierda a derecha.</a:t>
            </a:r>
            <a:endParaRPr lang="es-MX" sz="1800"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16</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513446" y="1238933"/>
            <a:ext cx="6180694" cy="785451"/>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MX" sz="2400" dirty="0">
                <a:solidFill>
                  <a:schemeClr val="tx1"/>
                </a:solidFill>
              </a:rPr>
              <a:t>RECUPERACIÓN DE ERRORES SINTÁCTICOS</a:t>
            </a: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54723" y="1312878"/>
            <a:ext cx="6826921" cy="3913463"/>
          </a:xfrm>
        </p:spPr>
        <p:txBody>
          <a:bodyPr>
            <a:normAutofit/>
          </a:bodyPr>
          <a:lstStyle/>
          <a:p>
            <a:pPr algn="l"/>
            <a:endParaRPr lang="es-GT" sz="1800" b="0" i="0" u="none" strike="noStrike" baseline="0" dirty="0">
              <a:solidFill>
                <a:schemeClr val="tx1"/>
              </a:solidFill>
              <a:latin typeface="Arial" panose="020B0604020202020204" pitchFamily="34" charset="0"/>
            </a:endParaRPr>
          </a:p>
          <a:p>
            <a:pPr marL="0" indent="0" algn="just">
              <a:buNone/>
            </a:pPr>
            <a:endParaRPr lang="es-MX" dirty="0"/>
          </a:p>
        </p:txBody>
      </p:sp>
      <p:sp>
        <p:nvSpPr>
          <p:cNvPr id="10" name="Marcador de texto 3">
            <a:extLst>
              <a:ext uri="{FF2B5EF4-FFF2-40B4-BE49-F238E27FC236}">
                <a16:creationId xmlns:a16="http://schemas.microsoft.com/office/drawing/2014/main" id="{757AF530-394D-4470-9641-3918E884C652}"/>
              </a:ext>
            </a:extLst>
          </p:cNvPr>
          <p:cNvSpPr txBox="1">
            <a:spLocks/>
          </p:cNvSpPr>
          <p:nvPr/>
        </p:nvSpPr>
        <p:spPr>
          <a:xfrm>
            <a:off x="1188780" y="2329838"/>
            <a:ext cx="4502234"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marL="342900" indent="-342900" algn="l">
              <a:buFont typeface="+mj-lt"/>
              <a:buAutoNum type="arabicPeriod"/>
            </a:pPr>
            <a:r>
              <a:rPr lang="es-ES" sz="1600" b="1" i="0" u="none" strike="noStrike" baseline="0" dirty="0">
                <a:solidFill>
                  <a:srgbClr val="000000"/>
                </a:solidFill>
              </a:rPr>
              <a:t>Modo pánico</a:t>
            </a:r>
          </a:p>
          <a:p>
            <a:pPr marL="342900" indent="-342900" algn="l">
              <a:buFont typeface="+mj-lt"/>
              <a:buAutoNum type="arabicPeriod"/>
            </a:pPr>
            <a:r>
              <a:rPr lang="es-ES" sz="1600" b="1" i="0" u="none" strike="noStrike" baseline="0" dirty="0">
                <a:solidFill>
                  <a:srgbClr val="000000"/>
                </a:solidFill>
              </a:rPr>
              <a:t>Nivel de frase</a:t>
            </a:r>
            <a:endParaRPr lang="es-ES" sz="1600" b="0" i="0" u="none" strike="noStrike" baseline="0" dirty="0">
              <a:solidFill>
                <a:srgbClr val="000000"/>
              </a:solidFill>
            </a:endParaRPr>
          </a:p>
          <a:p>
            <a:pPr marL="342900" indent="-342900" algn="l">
              <a:buFont typeface="+mj-lt"/>
              <a:buAutoNum type="arabicPeriod"/>
            </a:pPr>
            <a:r>
              <a:rPr lang="es-ES" sz="1600" b="1" i="0" u="none" strike="noStrike" baseline="0" dirty="0">
                <a:solidFill>
                  <a:srgbClr val="000000"/>
                </a:solidFill>
              </a:rPr>
              <a:t>Producción de errores</a:t>
            </a:r>
            <a:endParaRPr lang="es-ES" sz="1600" i="0" u="none" strike="noStrike" baseline="0" dirty="0">
              <a:solidFill>
                <a:srgbClr val="000000"/>
              </a:solidFill>
            </a:endParaRPr>
          </a:p>
          <a:p>
            <a:pPr marL="342900" indent="-342900" algn="l">
              <a:buFont typeface="+mj-lt"/>
              <a:buAutoNum type="arabicPeriod"/>
            </a:pPr>
            <a:r>
              <a:rPr lang="es-GT" sz="1600" b="1" i="0" u="none" strike="noStrike" baseline="0" dirty="0">
                <a:solidFill>
                  <a:srgbClr val="000000"/>
                </a:solidFill>
              </a:rPr>
              <a:t>Corrección global </a:t>
            </a:r>
            <a:endParaRPr lang="es-GT" sz="1600" b="0" i="0" u="none" strike="noStrike" baseline="0" dirty="0">
              <a:solidFill>
                <a:srgbClr val="000000"/>
              </a:solidFill>
            </a:endParaRPr>
          </a:p>
          <a:p>
            <a:pPr algn="just"/>
            <a:endParaRPr lang="es-MX" dirty="0"/>
          </a:p>
        </p:txBody>
      </p:sp>
    </p:spTree>
    <p:extLst>
      <p:ext uri="{BB962C8B-B14F-4D97-AF65-F5344CB8AC3E}">
        <p14:creationId xmlns:p14="http://schemas.microsoft.com/office/powerpoint/2010/main" val="3980856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17</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p:txBody>
          <a:bodyPr>
            <a:normAutofit fontScale="90000"/>
          </a:bodyPr>
          <a:lstStyle/>
          <a:p>
            <a:r>
              <a:rPr lang="es-MX" dirty="0"/>
              <a:t>¿Cómo aplicamos esto al interprete?</a:t>
            </a:r>
          </a:p>
        </p:txBody>
      </p:sp>
      <p:pic>
        <p:nvPicPr>
          <p:cNvPr id="3" name="Imagen 2">
            <a:extLst>
              <a:ext uri="{FF2B5EF4-FFF2-40B4-BE49-F238E27FC236}">
                <a16:creationId xmlns:a16="http://schemas.microsoft.com/office/drawing/2014/main" id="{D306B513-689C-4BAA-B731-73037D91F1B0}"/>
              </a:ext>
            </a:extLst>
          </p:cNvPr>
          <p:cNvPicPr>
            <a:picLocks noChangeAspect="1"/>
          </p:cNvPicPr>
          <p:nvPr/>
        </p:nvPicPr>
        <p:blipFill>
          <a:blip r:embed="rId2"/>
          <a:stretch>
            <a:fillRect/>
          </a:stretch>
        </p:blipFill>
        <p:spPr>
          <a:xfrm>
            <a:off x="1289108" y="1865831"/>
            <a:ext cx="9144000" cy="3696789"/>
          </a:xfrm>
          <a:prstGeom prst="rect">
            <a:avLst/>
          </a:prstGeom>
        </p:spPr>
      </p:pic>
    </p:spTree>
    <p:extLst>
      <p:ext uri="{BB962C8B-B14F-4D97-AF65-F5344CB8AC3E}">
        <p14:creationId xmlns:p14="http://schemas.microsoft.com/office/powerpoint/2010/main" val="73982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pPr algn="ctr"/>
            <a:r>
              <a:rPr lang="es-ES" sz="2400" dirty="0"/>
              <a:t>GENERADOR DE CÓDIGO INTERMEDIO</a:t>
            </a:r>
            <a:endParaRPr lang="es-MX" sz="2400" dirty="0"/>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sz="1800" dirty="0"/>
              <a:t>En el proceso de traducir un programa fuente a código destino, un compilador puede construir una o más representaciones intermedias, las cuales pueden tener una variedad de formas.</a:t>
            </a:r>
          </a:p>
          <a:p>
            <a:pPr algn="just"/>
            <a:r>
              <a:rPr lang="es-ES" sz="1800" dirty="0"/>
              <a:t>Esta representación intermedia debe tener dos propiedades importantes: debe ser fácil de producir y fácil de traducir en la máquina destino.</a:t>
            </a:r>
            <a:endParaRPr lang="es-MX" sz="1800"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18</a:t>
            </a:fld>
            <a:endParaRPr lang="es-ES" noProof="0"/>
          </a:p>
        </p:txBody>
      </p:sp>
      <p:sp>
        <p:nvSpPr>
          <p:cNvPr id="7" name="Título 1">
            <a:extLst>
              <a:ext uri="{FF2B5EF4-FFF2-40B4-BE49-F238E27FC236}">
                <a16:creationId xmlns:a16="http://schemas.microsoft.com/office/drawing/2014/main" id="{585DF707-2976-4A13-88DE-D9A4754702FA}"/>
              </a:ext>
            </a:extLst>
          </p:cNvPr>
          <p:cNvSpPr txBox="1">
            <a:spLocks/>
          </p:cNvSpPr>
          <p:nvPr/>
        </p:nvSpPr>
        <p:spPr>
          <a:xfrm>
            <a:off x="440656" y="457199"/>
            <a:ext cx="6180694" cy="78545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pPr algn="ctr"/>
            <a:r>
              <a:rPr lang="es-GT" sz="2800" i="0" u="none" strike="noStrike" baseline="0" dirty="0">
                <a:solidFill>
                  <a:srgbClr val="000000"/>
                </a:solidFill>
              </a:rPr>
              <a:t>Analizador semántico </a:t>
            </a:r>
            <a:endParaRPr lang="es-MX" sz="3600" dirty="0">
              <a:solidFill>
                <a:schemeClr val="tx1"/>
              </a:solidFill>
            </a:endParaRPr>
          </a:p>
        </p:txBody>
      </p:sp>
      <p:sp>
        <p:nvSpPr>
          <p:cNvPr id="8" name="Marcador de texto 3">
            <a:extLst>
              <a:ext uri="{FF2B5EF4-FFF2-40B4-BE49-F238E27FC236}">
                <a16:creationId xmlns:a16="http://schemas.microsoft.com/office/drawing/2014/main" id="{809677A3-A385-4F9B-975B-673668347083}"/>
              </a:ext>
            </a:extLst>
          </p:cNvPr>
          <p:cNvSpPr>
            <a:spLocks noGrp="1"/>
          </p:cNvSpPr>
          <p:nvPr>
            <p:ph idx="1"/>
          </p:nvPr>
        </p:nvSpPr>
        <p:spPr>
          <a:xfrm>
            <a:off x="440656" y="717259"/>
            <a:ext cx="6826921" cy="3913463"/>
          </a:xfrm>
        </p:spPr>
        <p:txBody>
          <a:bodyPr>
            <a:normAutofit/>
          </a:bodyPr>
          <a:lstStyle/>
          <a:p>
            <a:pPr algn="l"/>
            <a:endParaRPr lang="es-GT" sz="1800" b="0" i="0" u="none" strike="noStrike" baseline="0" dirty="0">
              <a:solidFill>
                <a:schemeClr val="tx1"/>
              </a:solidFill>
              <a:latin typeface="Arial" panose="020B0604020202020204" pitchFamily="34" charset="0"/>
            </a:endParaRPr>
          </a:p>
          <a:p>
            <a:pPr marL="0" indent="0" algn="just">
              <a:buNone/>
            </a:pPr>
            <a:endParaRPr lang="es-MX" dirty="0"/>
          </a:p>
        </p:txBody>
      </p:sp>
      <p:sp>
        <p:nvSpPr>
          <p:cNvPr id="10" name="Marcador de texto 3">
            <a:extLst>
              <a:ext uri="{FF2B5EF4-FFF2-40B4-BE49-F238E27FC236}">
                <a16:creationId xmlns:a16="http://schemas.microsoft.com/office/drawing/2014/main" id="{757AF530-394D-4470-9641-3918E884C652}"/>
              </a:ext>
            </a:extLst>
          </p:cNvPr>
          <p:cNvSpPr txBox="1">
            <a:spLocks/>
          </p:cNvSpPr>
          <p:nvPr/>
        </p:nvSpPr>
        <p:spPr>
          <a:xfrm>
            <a:off x="670784" y="1502710"/>
            <a:ext cx="6180693" cy="439163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just"/>
            <a:r>
              <a:rPr lang="es-ES" sz="1800" b="0" i="0" u="none" strike="noStrike" baseline="0" dirty="0">
                <a:solidFill>
                  <a:srgbClr val="000000"/>
                </a:solidFill>
              </a:rPr>
              <a:t>El analizador semántico utiliza el árbol sintáctico y la información en la tabla de símbolos para comprobar la consistencia semántica del programa fuente con la definición del lenguaje. </a:t>
            </a:r>
            <a:endParaRPr lang="es-MX" dirty="0"/>
          </a:p>
        </p:txBody>
      </p:sp>
    </p:spTree>
    <p:extLst>
      <p:ext uri="{BB962C8B-B14F-4D97-AF65-F5344CB8AC3E}">
        <p14:creationId xmlns:p14="http://schemas.microsoft.com/office/powerpoint/2010/main" val="954969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19</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p:txBody>
          <a:bodyPr>
            <a:normAutofit/>
          </a:bodyPr>
          <a:lstStyle/>
          <a:p>
            <a:r>
              <a:rPr lang="es-MX" dirty="0"/>
              <a:t>¿Cómo sería el flujo completo?</a:t>
            </a:r>
          </a:p>
        </p:txBody>
      </p:sp>
      <p:pic>
        <p:nvPicPr>
          <p:cNvPr id="6" name="Imagen 5">
            <a:extLst>
              <a:ext uri="{FF2B5EF4-FFF2-40B4-BE49-F238E27FC236}">
                <a16:creationId xmlns:a16="http://schemas.microsoft.com/office/drawing/2014/main" id="{49A8EDBE-2822-4528-92CB-8BA643CF1720}"/>
              </a:ext>
            </a:extLst>
          </p:cNvPr>
          <p:cNvPicPr>
            <a:picLocks noChangeAspect="1"/>
          </p:cNvPicPr>
          <p:nvPr/>
        </p:nvPicPr>
        <p:blipFill>
          <a:blip r:embed="rId2"/>
          <a:stretch>
            <a:fillRect/>
          </a:stretch>
        </p:blipFill>
        <p:spPr>
          <a:xfrm>
            <a:off x="891470" y="2394698"/>
            <a:ext cx="10241280" cy="2991394"/>
          </a:xfrm>
          <a:prstGeom prst="rect">
            <a:avLst/>
          </a:prstGeom>
        </p:spPr>
      </p:pic>
    </p:spTree>
    <p:extLst>
      <p:ext uri="{BB962C8B-B14F-4D97-AF65-F5344CB8AC3E}">
        <p14:creationId xmlns:p14="http://schemas.microsoft.com/office/powerpoint/2010/main" val="287179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0CCDB-B7CE-4A11-B03B-124F35D9F277}"/>
              </a:ext>
            </a:extLst>
          </p:cNvPr>
          <p:cNvSpPr>
            <a:spLocks noGrp="1"/>
          </p:cNvSpPr>
          <p:nvPr>
            <p:ph type="title"/>
          </p:nvPr>
        </p:nvSpPr>
        <p:spPr/>
        <p:txBody>
          <a:bodyPr/>
          <a:lstStyle/>
          <a:p>
            <a:r>
              <a:rPr lang="es-GT" dirty="0"/>
              <a:t>UN POCO SOBRE MÍ</a:t>
            </a:r>
          </a:p>
        </p:txBody>
      </p:sp>
      <p:sp>
        <p:nvSpPr>
          <p:cNvPr id="3" name="Marcador de contenido 2">
            <a:extLst>
              <a:ext uri="{FF2B5EF4-FFF2-40B4-BE49-F238E27FC236}">
                <a16:creationId xmlns:a16="http://schemas.microsoft.com/office/drawing/2014/main" id="{C4499493-86C1-4730-A14F-175D62AB0330}"/>
              </a:ext>
            </a:extLst>
          </p:cNvPr>
          <p:cNvSpPr>
            <a:spLocks noGrp="1"/>
          </p:cNvSpPr>
          <p:nvPr>
            <p:ph idx="1"/>
          </p:nvPr>
        </p:nvSpPr>
        <p:spPr>
          <a:xfrm>
            <a:off x="1677882" y="2061275"/>
            <a:ext cx="10178322" cy="3593591"/>
          </a:xfrm>
        </p:spPr>
        <p:txBody>
          <a:bodyPr/>
          <a:lstStyle/>
          <a:p>
            <a:r>
              <a:rPr lang="es-GT" dirty="0"/>
              <a:t>Haroldo Arias</a:t>
            </a:r>
          </a:p>
          <a:p>
            <a:r>
              <a:rPr lang="es-GT" dirty="0"/>
              <a:t>29 años</a:t>
            </a:r>
          </a:p>
          <a:p>
            <a:r>
              <a:rPr lang="es-GT" dirty="0"/>
              <a:t>11 años de experiencia laboral</a:t>
            </a:r>
          </a:p>
          <a:p>
            <a:r>
              <a:rPr lang="es-GT" dirty="0"/>
              <a:t>Arquitecto de Software y DevOps</a:t>
            </a:r>
          </a:p>
          <a:p>
            <a:r>
              <a:rPr lang="es-GT" dirty="0"/>
              <a:t>Soy papá</a:t>
            </a:r>
          </a:p>
          <a:p>
            <a:r>
              <a:rPr lang="es-GT" dirty="0"/>
              <a:t>Curse 5 veces compi 2</a:t>
            </a:r>
          </a:p>
          <a:p>
            <a:r>
              <a:rPr lang="es-GT" dirty="0"/>
              <a:t>Cierre de pensum</a:t>
            </a:r>
          </a:p>
        </p:txBody>
      </p:sp>
      <p:sp>
        <p:nvSpPr>
          <p:cNvPr id="4" name="Marcador de número de diapositiva 3">
            <a:extLst>
              <a:ext uri="{FF2B5EF4-FFF2-40B4-BE49-F238E27FC236}">
                <a16:creationId xmlns:a16="http://schemas.microsoft.com/office/drawing/2014/main" id="{E58EF21A-4734-4A93-83FD-6EF5C98B76DD}"/>
              </a:ext>
            </a:extLst>
          </p:cNvPr>
          <p:cNvSpPr>
            <a:spLocks noGrp="1"/>
          </p:cNvSpPr>
          <p:nvPr>
            <p:ph type="sldNum" sz="quarter" idx="12"/>
          </p:nvPr>
        </p:nvSpPr>
        <p:spPr/>
        <p:txBody>
          <a:bodyPr/>
          <a:lstStyle/>
          <a:p>
            <a:pPr rtl="0"/>
            <a:fld id="{7AAC19ED-7CFA-4AF2-BE7E-6017F4B12C94}" type="slidenum">
              <a:rPr lang="es-ES" noProof="0" smtClean="0"/>
              <a:pPr rtl="0"/>
              <a:t>2</a:t>
            </a:fld>
            <a:endParaRPr lang="es-ES" noProof="0"/>
          </a:p>
        </p:txBody>
      </p:sp>
      <p:pic>
        <p:nvPicPr>
          <p:cNvPr id="6" name="Imagen 5">
            <a:extLst>
              <a:ext uri="{FF2B5EF4-FFF2-40B4-BE49-F238E27FC236}">
                <a16:creationId xmlns:a16="http://schemas.microsoft.com/office/drawing/2014/main" id="{CD685601-7C27-43DD-B691-78F1630E0D39}"/>
              </a:ext>
            </a:extLst>
          </p:cNvPr>
          <p:cNvPicPr>
            <a:picLocks noChangeAspect="1"/>
          </p:cNvPicPr>
          <p:nvPr/>
        </p:nvPicPr>
        <p:blipFill>
          <a:blip r:embed="rId2"/>
          <a:stretch>
            <a:fillRect/>
          </a:stretch>
        </p:blipFill>
        <p:spPr>
          <a:xfrm>
            <a:off x="9231382" y="721534"/>
            <a:ext cx="1113737" cy="1102683"/>
          </a:xfrm>
          <a:prstGeom prst="rect">
            <a:avLst/>
          </a:prstGeom>
        </p:spPr>
      </p:pic>
    </p:spTree>
    <p:extLst>
      <p:ext uri="{BB962C8B-B14F-4D97-AF65-F5344CB8AC3E}">
        <p14:creationId xmlns:p14="http://schemas.microsoft.com/office/powerpoint/2010/main" val="206185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677D977-6750-455A-BE44-CE849F0D0949}"/>
              </a:ext>
            </a:extLst>
          </p:cNvPr>
          <p:cNvSpPr>
            <a:spLocks noGrp="1"/>
          </p:cNvSpPr>
          <p:nvPr>
            <p:ph type="title"/>
          </p:nvPr>
        </p:nvSpPr>
        <p:spPr/>
        <p:txBody>
          <a:bodyPr/>
          <a:lstStyle/>
          <a:p>
            <a:r>
              <a:rPr lang="es-MX" dirty="0"/>
              <a:t>PARTE DE SÍNTESIS</a:t>
            </a:r>
            <a:br>
              <a:rPr lang="es-MX" dirty="0"/>
            </a:br>
            <a:r>
              <a:rPr lang="es-MX" sz="3600" dirty="0"/>
              <a:t>(BACK-</a:t>
            </a:r>
            <a:r>
              <a:rPr lang="es-MX" sz="3600" dirty="0" err="1"/>
              <a:t>end</a:t>
            </a:r>
            <a:r>
              <a:rPr lang="es-MX" sz="3600" dirty="0"/>
              <a:t> del compilador)</a:t>
            </a:r>
            <a:endParaRPr lang="es-MX" dirty="0"/>
          </a:p>
        </p:txBody>
      </p:sp>
      <p:sp>
        <p:nvSpPr>
          <p:cNvPr id="4" name="Marcador de texto 3">
            <a:extLst>
              <a:ext uri="{FF2B5EF4-FFF2-40B4-BE49-F238E27FC236}">
                <a16:creationId xmlns:a16="http://schemas.microsoft.com/office/drawing/2014/main" id="{52433E4F-F235-4CFD-87C3-06BB5F5C6E88}"/>
              </a:ext>
            </a:extLst>
          </p:cNvPr>
          <p:cNvSpPr>
            <a:spLocks noGrp="1"/>
          </p:cNvSpPr>
          <p:nvPr>
            <p:ph idx="1"/>
          </p:nvPr>
        </p:nvSpPr>
        <p:spPr>
          <a:xfrm>
            <a:off x="1251678" y="2286002"/>
            <a:ext cx="10178322" cy="885038"/>
          </a:xfrm>
        </p:spPr>
        <p:txBody>
          <a:bodyPr/>
          <a:lstStyle/>
          <a:p>
            <a:pPr marL="0" indent="0" algn="just">
              <a:buNone/>
            </a:pPr>
            <a:r>
              <a:rPr lang="es-ES" dirty="0"/>
              <a:t>La parte de la síntesis construye el programa destino deseado a partir de la representación intermedia y de la información en la tabla de símbolos.</a:t>
            </a:r>
          </a:p>
        </p:txBody>
      </p:sp>
      <p:sp>
        <p:nvSpPr>
          <p:cNvPr id="5" name="Marcador de número de diapositiva 4">
            <a:extLst>
              <a:ext uri="{FF2B5EF4-FFF2-40B4-BE49-F238E27FC236}">
                <a16:creationId xmlns:a16="http://schemas.microsoft.com/office/drawing/2014/main" id="{1E672F52-FCDF-4BDD-9CFF-5D7791F58230}"/>
              </a:ext>
            </a:extLst>
          </p:cNvPr>
          <p:cNvSpPr>
            <a:spLocks noGrp="1"/>
          </p:cNvSpPr>
          <p:nvPr>
            <p:ph type="sldNum" sz="quarter" idx="12"/>
          </p:nvPr>
        </p:nvSpPr>
        <p:spPr/>
        <p:txBody>
          <a:bodyPr/>
          <a:lstStyle/>
          <a:p>
            <a:pPr rtl="0"/>
            <a:fld id="{7AAC19ED-7CFA-4AF2-BE7E-6017F4B12C94}" type="slidenum">
              <a:rPr lang="es-ES" noProof="0" smtClean="0"/>
              <a:pPr rtl="0"/>
              <a:t>20</a:t>
            </a:fld>
            <a:endParaRPr lang="es-ES" noProof="0"/>
          </a:p>
        </p:txBody>
      </p:sp>
      <p:sp>
        <p:nvSpPr>
          <p:cNvPr id="6" name="CuadroTexto 5">
            <a:extLst>
              <a:ext uri="{FF2B5EF4-FFF2-40B4-BE49-F238E27FC236}">
                <a16:creationId xmlns:a16="http://schemas.microsoft.com/office/drawing/2014/main" id="{8FD711FE-8752-4C24-82B9-FDE0A457C07D}"/>
              </a:ext>
            </a:extLst>
          </p:cNvPr>
          <p:cNvSpPr txBox="1"/>
          <p:nvPr/>
        </p:nvSpPr>
        <p:spPr>
          <a:xfrm>
            <a:off x="1251678" y="3363795"/>
            <a:ext cx="8241946" cy="646331"/>
          </a:xfrm>
          <a:prstGeom prst="rect">
            <a:avLst/>
          </a:prstGeom>
          <a:noFill/>
        </p:spPr>
        <p:txBody>
          <a:bodyPr wrap="square">
            <a:spAutoFit/>
          </a:bodyPr>
          <a:lstStyle/>
          <a:p>
            <a:r>
              <a:rPr lang="es-MX" sz="3600" cap="all" spc="200" dirty="0">
                <a:solidFill>
                  <a:schemeClr val="tx2"/>
                </a:solidFill>
                <a:latin typeface="+mj-lt"/>
                <a:ea typeface="+mj-ea"/>
                <a:cs typeface="+mj-cs"/>
              </a:rPr>
              <a:t>Optimizador de código intermedio</a:t>
            </a:r>
            <a:endParaRPr lang="es-GT" sz="3600" cap="all" spc="200" dirty="0">
              <a:solidFill>
                <a:schemeClr val="tx2"/>
              </a:solidFill>
              <a:latin typeface="+mj-lt"/>
              <a:ea typeface="+mj-ea"/>
              <a:cs typeface="+mj-cs"/>
            </a:endParaRPr>
          </a:p>
        </p:txBody>
      </p:sp>
      <p:sp>
        <p:nvSpPr>
          <p:cNvPr id="7" name="Marcador de texto 3">
            <a:extLst>
              <a:ext uri="{FF2B5EF4-FFF2-40B4-BE49-F238E27FC236}">
                <a16:creationId xmlns:a16="http://schemas.microsoft.com/office/drawing/2014/main" id="{6FEE0627-2BD6-4A8D-B723-FD0B88C4308F}"/>
              </a:ext>
            </a:extLst>
          </p:cNvPr>
          <p:cNvSpPr txBox="1">
            <a:spLocks/>
          </p:cNvSpPr>
          <p:nvPr/>
        </p:nvSpPr>
        <p:spPr>
          <a:xfrm>
            <a:off x="1251678" y="4419602"/>
            <a:ext cx="10178322" cy="88503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just">
              <a:buFont typeface="Arial" panose="020B0604020202020204" pitchFamily="34" charset="0"/>
              <a:buNone/>
            </a:pPr>
            <a:r>
              <a:rPr lang="es-ES" dirty="0"/>
              <a:t>La fase de optimización de código independiente de la máquina trata de mejorar el código intermedio, de manera que se produzca un mejor código destino.</a:t>
            </a:r>
          </a:p>
        </p:txBody>
      </p:sp>
    </p:spTree>
    <p:extLst>
      <p:ext uri="{BB962C8B-B14F-4D97-AF65-F5344CB8AC3E}">
        <p14:creationId xmlns:p14="http://schemas.microsoft.com/office/powerpoint/2010/main" val="3954821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F7068-D06D-401D-B8C3-6E318C25053B}"/>
              </a:ext>
            </a:extLst>
          </p:cNvPr>
          <p:cNvSpPr>
            <a:spLocks noGrp="1"/>
          </p:cNvSpPr>
          <p:nvPr>
            <p:ph type="title"/>
          </p:nvPr>
        </p:nvSpPr>
        <p:spPr/>
        <p:txBody>
          <a:bodyPr/>
          <a:lstStyle/>
          <a:p>
            <a:pPr algn="ctr"/>
            <a:r>
              <a:rPr lang="es-GT" dirty="0"/>
              <a:t>FUNDAMENTOS DE LOS LENGUAJES DE PROGRAMACIÓN</a:t>
            </a:r>
          </a:p>
        </p:txBody>
      </p:sp>
      <p:sp>
        <p:nvSpPr>
          <p:cNvPr id="3" name="Marcador de contenido 2">
            <a:extLst>
              <a:ext uri="{FF2B5EF4-FFF2-40B4-BE49-F238E27FC236}">
                <a16:creationId xmlns:a16="http://schemas.microsoft.com/office/drawing/2014/main" id="{BE995983-1211-482A-BFC9-9F4ED7E1ED5D}"/>
              </a:ext>
            </a:extLst>
          </p:cNvPr>
          <p:cNvSpPr>
            <a:spLocks noGrp="1"/>
          </p:cNvSpPr>
          <p:nvPr>
            <p:ph idx="1"/>
          </p:nvPr>
        </p:nvSpPr>
        <p:spPr/>
        <p:txBody>
          <a:bodyPr/>
          <a:lstStyle/>
          <a:p>
            <a:r>
              <a:rPr lang="es-GT" dirty="0"/>
              <a:t>Manejo de Entornos</a:t>
            </a:r>
          </a:p>
          <a:p>
            <a:r>
              <a:rPr lang="es-GT" dirty="0"/>
              <a:t>Llamadas por Valor</a:t>
            </a:r>
          </a:p>
          <a:p>
            <a:r>
              <a:rPr lang="es-GT" dirty="0"/>
              <a:t>Llamadas por Referencia</a:t>
            </a:r>
          </a:p>
          <a:p>
            <a:r>
              <a:rPr lang="es-GT" dirty="0"/>
              <a:t>Estructura de Bloques</a:t>
            </a:r>
          </a:p>
        </p:txBody>
      </p:sp>
      <p:sp>
        <p:nvSpPr>
          <p:cNvPr id="4" name="Marcador de número de diapositiva 3">
            <a:extLst>
              <a:ext uri="{FF2B5EF4-FFF2-40B4-BE49-F238E27FC236}">
                <a16:creationId xmlns:a16="http://schemas.microsoft.com/office/drawing/2014/main" id="{BDB681CE-50A5-4025-8547-E97A18F835BF}"/>
              </a:ext>
            </a:extLst>
          </p:cNvPr>
          <p:cNvSpPr>
            <a:spLocks noGrp="1"/>
          </p:cNvSpPr>
          <p:nvPr>
            <p:ph type="sldNum" sz="quarter" idx="12"/>
          </p:nvPr>
        </p:nvSpPr>
        <p:spPr/>
        <p:txBody>
          <a:bodyPr/>
          <a:lstStyle/>
          <a:p>
            <a:pPr rtl="0"/>
            <a:fld id="{7AAC19ED-7CFA-4AF2-BE7E-6017F4B12C94}" type="slidenum">
              <a:rPr lang="es-ES" noProof="0" smtClean="0"/>
              <a:pPr rtl="0"/>
              <a:t>21</a:t>
            </a:fld>
            <a:endParaRPr lang="es-ES" noProof="0"/>
          </a:p>
        </p:txBody>
      </p:sp>
    </p:spTree>
    <p:extLst>
      <p:ext uri="{BB962C8B-B14F-4D97-AF65-F5344CB8AC3E}">
        <p14:creationId xmlns:p14="http://schemas.microsoft.com/office/powerpoint/2010/main" val="2814198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7D537C-CA71-448B-B003-CB1F0147BF1E}"/>
              </a:ext>
            </a:extLst>
          </p:cNvPr>
          <p:cNvSpPr>
            <a:spLocks noGrp="1"/>
          </p:cNvSpPr>
          <p:nvPr>
            <p:ph type="sldNum" sz="quarter" idx="12"/>
          </p:nvPr>
        </p:nvSpPr>
        <p:spPr/>
        <p:txBody>
          <a:bodyPr/>
          <a:lstStyle/>
          <a:p>
            <a:pPr rtl="0"/>
            <a:fld id="{7AAC19ED-7CFA-4AF2-BE7E-6017F4B12C94}" type="slidenum">
              <a:rPr lang="es-ES" noProof="0" smtClean="0"/>
              <a:t>22</a:t>
            </a:fld>
            <a:endParaRPr lang="es-ES" noProof="0"/>
          </a:p>
        </p:txBody>
      </p:sp>
      <p:sp>
        <p:nvSpPr>
          <p:cNvPr id="5" name="Título 4">
            <a:extLst>
              <a:ext uri="{FF2B5EF4-FFF2-40B4-BE49-F238E27FC236}">
                <a16:creationId xmlns:a16="http://schemas.microsoft.com/office/drawing/2014/main" id="{559820E9-7AFF-438F-911A-EC4550A41F28}"/>
              </a:ext>
            </a:extLst>
          </p:cNvPr>
          <p:cNvSpPr>
            <a:spLocks noGrp="1"/>
          </p:cNvSpPr>
          <p:nvPr>
            <p:ph type="title"/>
          </p:nvPr>
        </p:nvSpPr>
        <p:spPr>
          <a:xfrm>
            <a:off x="645458" y="2629031"/>
            <a:ext cx="10676571" cy="1002422"/>
          </a:xfrm>
        </p:spPr>
        <p:txBody>
          <a:bodyPr>
            <a:normAutofit fontScale="90000"/>
          </a:bodyPr>
          <a:lstStyle/>
          <a:p>
            <a:r>
              <a:rPr lang="es-MX" dirty="0">
                <a:solidFill>
                  <a:schemeClr val="tx1"/>
                </a:solidFill>
              </a:rPr>
              <a:t>HERRAMIENTAS DE CONTRUCCIÓN DE COMPILADORES</a:t>
            </a:r>
          </a:p>
        </p:txBody>
      </p:sp>
    </p:spTree>
    <p:extLst>
      <p:ext uri="{BB962C8B-B14F-4D97-AF65-F5344CB8AC3E}">
        <p14:creationId xmlns:p14="http://schemas.microsoft.com/office/powerpoint/2010/main" val="144791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a:xfrm>
            <a:off x="710239" y="1881246"/>
            <a:ext cx="4641006" cy="2397608"/>
          </a:xfrm>
        </p:spPr>
        <p:txBody>
          <a:bodyPr rtlCol="0" anchor="ctr">
            <a:normAutofit/>
          </a:bodyPr>
          <a:lstStyle/>
          <a:p>
            <a:pPr rtl="0"/>
            <a:r>
              <a:rPr lang="es-MX" dirty="0"/>
              <a:t>¿</a:t>
            </a:r>
            <a:r>
              <a:rPr lang="es-ES" dirty="0"/>
              <a:t>Dudas?</a:t>
            </a:r>
          </a:p>
        </p:txBody>
      </p:sp>
      <p:sp>
        <p:nvSpPr>
          <p:cNvPr id="2" name="Marcador de número de diapositiva 1" hidden="1">
            <a:extLst>
              <a:ext uri="{FF2B5EF4-FFF2-40B4-BE49-F238E27FC236}">
                <a16:creationId xmlns:a16="http://schemas.microsoft.com/office/drawing/2014/main" id="{DF632A65-4DB8-40F7-92EA-A338699FC860}"/>
              </a:ext>
            </a:extLst>
          </p:cNvPr>
          <p:cNvSpPr>
            <a:spLocks noGrp="1"/>
          </p:cNvSpPr>
          <p:nvPr>
            <p:ph type="sldNum" sz="quarter" idx="4294967295"/>
          </p:nvPr>
        </p:nvSpPr>
        <p:spPr>
          <a:xfrm>
            <a:off x="11784013" y="1416050"/>
            <a:ext cx="407987" cy="365125"/>
          </a:xfrm>
        </p:spPr>
        <p:txBody>
          <a:bodyPr rtlCol="0"/>
          <a:lstStyle/>
          <a:p>
            <a:pPr rtl="0">
              <a:spcAft>
                <a:spcPts val="600"/>
              </a:spcAft>
            </a:pPr>
            <a:fld id="{7AAC19ED-7CFA-4AF2-BE7E-6017F4B12C94}" type="slidenum">
              <a:rPr lang="es-ES" smtClean="0"/>
              <a:pPr rtl="0">
                <a:spcAft>
                  <a:spcPts val="600"/>
                </a:spcAft>
              </a:pPr>
              <a:t>23</a:t>
            </a:fld>
            <a:endParaRPr lang="es-ES"/>
          </a:p>
        </p:txBody>
      </p:sp>
      <p:pic>
        <p:nvPicPr>
          <p:cNvPr id="3076" name="Picture 4" descr="Resultado de imagen de confused animal">
            <a:extLst>
              <a:ext uri="{FF2B5EF4-FFF2-40B4-BE49-F238E27FC236}">
                <a16:creationId xmlns:a16="http://schemas.microsoft.com/office/drawing/2014/main" id="{289CC34F-5D5E-4A4B-97AD-746224DA4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994" y="844061"/>
            <a:ext cx="3548306" cy="51698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libro del dragon">
            <a:extLst>
              <a:ext uri="{FF2B5EF4-FFF2-40B4-BE49-F238E27FC236}">
                <a16:creationId xmlns:a16="http://schemas.microsoft.com/office/drawing/2014/main" id="{BFFEBF70-A4CF-4502-A6CC-2BB9F5A9B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44743">
            <a:off x="8487234" y="4011710"/>
            <a:ext cx="901689" cy="114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9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3" name="Rectangle 12">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3FB8065F-58C2-4471-B213-F0BE437209F7}"/>
              </a:ext>
            </a:extLst>
          </p:cNvPr>
          <p:cNvSpPr>
            <a:spLocks noGrp="1"/>
          </p:cNvSpPr>
          <p:nvPr>
            <p:ph type="title"/>
          </p:nvPr>
        </p:nvSpPr>
        <p:spPr>
          <a:xfrm>
            <a:off x="1580257" y="864911"/>
            <a:ext cx="9031484" cy="3467282"/>
          </a:xfrm>
        </p:spPr>
        <p:txBody>
          <a:bodyPr vert="horz" lIns="91440" tIns="45720" rIns="91440" bIns="45720" rtlCol="0" anchor="b">
            <a:normAutofit/>
          </a:bodyPr>
          <a:lstStyle/>
          <a:p>
            <a:pPr algn="ctr"/>
            <a:r>
              <a:rPr lang="es-GT" sz="8000" dirty="0"/>
              <a:t>METODOLOGÍA DEL LABORATORIO</a:t>
            </a:r>
            <a:endParaRPr lang="en-US" sz="8000" dirty="0"/>
          </a:p>
        </p:txBody>
      </p:sp>
      <p:sp>
        <p:nvSpPr>
          <p:cNvPr id="17" name="Freeform: Shape 16">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5">
            <a:extLst>
              <a:ext uri="{FF2B5EF4-FFF2-40B4-BE49-F238E27FC236}">
                <a16:creationId xmlns:a16="http://schemas.microsoft.com/office/drawing/2014/main" id="{AAEF9202-1B22-4FDA-9E9F-2D6735F2F4B5}"/>
              </a:ext>
            </a:extLst>
          </p:cNvPr>
          <p:cNvSpPr>
            <a:spLocks noGrp="1"/>
          </p:cNvSpPr>
          <p:nvPr>
            <p:ph type="body" idx="1"/>
          </p:nvPr>
        </p:nvSpPr>
        <p:spPr>
          <a:xfrm>
            <a:off x="2073314" y="5493376"/>
            <a:ext cx="8045373" cy="742279"/>
          </a:xfrm>
        </p:spPr>
        <p:txBody>
          <a:bodyPr vert="horz" lIns="91440" tIns="45720" rIns="91440" bIns="45720" rtlCol="0" anchor="ctr">
            <a:normAutofit/>
          </a:bodyPr>
          <a:lstStyle/>
          <a:p>
            <a:pPr algn="ctr"/>
            <a:r>
              <a:rPr lang="en-US" sz="1800" dirty="0" err="1">
                <a:solidFill>
                  <a:srgbClr val="2A1A00"/>
                </a:solidFill>
              </a:rPr>
              <a:t>Reglas</a:t>
            </a:r>
            <a:r>
              <a:rPr lang="en-US" sz="1800" dirty="0">
                <a:solidFill>
                  <a:srgbClr val="2A1A00"/>
                </a:solidFill>
              </a:rPr>
              <a:t> del </a:t>
            </a:r>
            <a:r>
              <a:rPr lang="en-US" sz="1800" dirty="0" err="1">
                <a:solidFill>
                  <a:srgbClr val="2A1A00"/>
                </a:solidFill>
              </a:rPr>
              <a:t>laboratorio</a:t>
            </a:r>
            <a:endParaRPr lang="en-US" sz="1800" dirty="0">
              <a:solidFill>
                <a:srgbClr val="2A1A00"/>
              </a:solidFill>
            </a:endParaRPr>
          </a:p>
        </p:txBody>
      </p:sp>
      <p:sp>
        <p:nvSpPr>
          <p:cNvPr id="4" name="Marcador de número de diapositiva 3">
            <a:extLst>
              <a:ext uri="{FF2B5EF4-FFF2-40B4-BE49-F238E27FC236}">
                <a16:creationId xmlns:a16="http://schemas.microsoft.com/office/drawing/2014/main" id="{3140DCE5-4E18-4192-8D15-ACF44703A477}"/>
              </a:ext>
            </a:extLst>
          </p:cNvPr>
          <p:cNvSpPr>
            <a:spLocks noGrp="1"/>
          </p:cNvSpPr>
          <p:nvPr>
            <p:ph type="sldNum" sz="quarter" idx="12"/>
          </p:nvPr>
        </p:nvSpPr>
        <p:spPr>
          <a:xfrm>
            <a:off x="8925486" y="6375679"/>
            <a:ext cx="2329723" cy="345796"/>
          </a:xfrm>
        </p:spPr>
        <p:txBody>
          <a:bodyPr vert="horz" lIns="91440" tIns="45720" rIns="91440" bIns="45720" rtlCol="0" anchor="ctr">
            <a:normAutofit/>
          </a:bodyPr>
          <a:lstStyle/>
          <a:p>
            <a:pPr>
              <a:spcAft>
                <a:spcPts val="600"/>
              </a:spcAft>
            </a:pPr>
            <a:fld id="{7AAC19ED-7CFA-4AF2-BE7E-6017F4B12C94}" type="slidenum">
              <a:rPr lang="en-US" kern="1200" baseline="0" noProof="0" dirty="0">
                <a:solidFill>
                  <a:schemeClr val="accent1">
                    <a:lumMod val="50000"/>
                  </a:schemeClr>
                </a:solidFill>
                <a:latin typeface="+mn-lt"/>
                <a:ea typeface="+mn-ea"/>
                <a:cs typeface="+mn-cs"/>
              </a:rPr>
              <a:pPr>
                <a:spcAft>
                  <a:spcPts val="600"/>
                </a:spcAft>
              </a:pPr>
              <a:t>3</a:t>
            </a:fld>
            <a:endParaRPr lang="en-US" kern="1200" baseline="0" noProof="0" dirty="0">
              <a:solidFill>
                <a:schemeClr val="accent1">
                  <a:lumMod val="50000"/>
                </a:schemeClr>
              </a:solidFill>
              <a:latin typeface="+mn-lt"/>
              <a:ea typeface="+mn-ea"/>
              <a:cs typeface="+mn-cs"/>
            </a:endParaRPr>
          </a:p>
        </p:txBody>
      </p:sp>
    </p:spTree>
    <p:extLst>
      <p:ext uri="{BB962C8B-B14F-4D97-AF65-F5344CB8AC3E}">
        <p14:creationId xmlns:p14="http://schemas.microsoft.com/office/powerpoint/2010/main" val="39317678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F932D9A-16FA-443C-99BD-804DC331539E}"/>
              </a:ext>
            </a:extLst>
          </p:cNvPr>
          <p:cNvSpPr>
            <a:spLocks noGrp="1"/>
          </p:cNvSpPr>
          <p:nvPr>
            <p:ph type="title"/>
          </p:nvPr>
        </p:nvSpPr>
        <p:spPr/>
        <p:txBody>
          <a:bodyPr/>
          <a:lstStyle/>
          <a:p>
            <a:r>
              <a:rPr lang="es-GT" dirty="0"/>
              <a:t>Conceptos generales</a:t>
            </a:r>
          </a:p>
        </p:txBody>
      </p:sp>
      <p:sp>
        <p:nvSpPr>
          <p:cNvPr id="4" name="Marcador de número de diapositiva 3">
            <a:extLst>
              <a:ext uri="{FF2B5EF4-FFF2-40B4-BE49-F238E27FC236}">
                <a16:creationId xmlns:a16="http://schemas.microsoft.com/office/drawing/2014/main" id="{BEF59107-CC72-4675-A1D3-7DAAF6EFA77E}"/>
              </a:ext>
            </a:extLst>
          </p:cNvPr>
          <p:cNvSpPr>
            <a:spLocks noGrp="1"/>
          </p:cNvSpPr>
          <p:nvPr>
            <p:ph type="sldNum" sz="quarter" idx="12"/>
          </p:nvPr>
        </p:nvSpPr>
        <p:spPr/>
        <p:txBody>
          <a:bodyPr/>
          <a:lstStyle/>
          <a:p>
            <a:pPr rtl="0"/>
            <a:fld id="{7AAC19ED-7CFA-4AF2-BE7E-6017F4B12C94}" type="slidenum">
              <a:rPr lang="es-ES" noProof="0" smtClean="0"/>
              <a:pPr rtl="0"/>
              <a:t>4</a:t>
            </a:fld>
            <a:endParaRPr lang="es-ES" noProof="0"/>
          </a:p>
        </p:txBody>
      </p:sp>
    </p:spTree>
    <p:extLst>
      <p:ext uri="{BB962C8B-B14F-4D97-AF65-F5344CB8AC3E}">
        <p14:creationId xmlns:p14="http://schemas.microsoft.com/office/powerpoint/2010/main" val="248050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5127434-8A1B-45E1-B633-37DA790E2527}"/>
              </a:ext>
            </a:extLst>
          </p:cNvPr>
          <p:cNvSpPr>
            <a:spLocks noGrp="1"/>
          </p:cNvSpPr>
          <p:nvPr>
            <p:ph type="title"/>
          </p:nvPr>
        </p:nvSpPr>
        <p:spPr/>
        <p:txBody>
          <a:bodyPr/>
          <a:lstStyle/>
          <a:p>
            <a:r>
              <a:rPr lang="es-GT" dirty="0"/>
              <a:t>Compilador</a:t>
            </a:r>
          </a:p>
        </p:txBody>
      </p:sp>
      <p:sp>
        <p:nvSpPr>
          <p:cNvPr id="7" name="Marcador de contenido 6">
            <a:extLst>
              <a:ext uri="{FF2B5EF4-FFF2-40B4-BE49-F238E27FC236}">
                <a16:creationId xmlns:a16="http://schemas.microsoft.com/office/drawing/2014/main" id="{3AB0B75F-BE14-4CC6-B64A-AB711F90219C}"/>
              </a:ext>
            </a:extLst>
          </p:cNvPr>
          <p:cNvSpPr>
            <a:spLocks noGrp="1"/>
          </p:cNvSpPr>
          <p:nvPr>
            <p:ph idx="1"/>
          </p:nvPr>
        </p:nvSpPr>
        <p:spPr>
          <a:xfrm>
            <a:off x="656591" y="281708"/>
            <a:ext cx="6158418" cy="4985124"/>
          </a:xfrm>
        </p:spPr>
        <p:txBody>
          <a:bodyPr>
            <a:normAutofit/>
          </a:bodyPr>
          <a:lstStyle/>
          <a:p>
            <a:r>
              <a:rPr lang="es-MX" dirty="0"/>
              <a:t>Un compilador es un programa que puede leer un programa en un lenguaje (el lenguaje fuente) y traducirlo en un programa equivalente en otro lenguaje (el lenguaje destino), el mismo deberá reportar cualquier error en el programa fuente que sea encontrado.</a:t>
            </a:r>
            <a:endParaRPr lang="es-GT" dirty="0"/>
          </a:p>
        </p:txBody>
      </p:sp>
      <p:sp>
        <p:nvSpPr>
          <p:cNvPr id="4" name="Marcador de número de diapositiva 3">
            <a:extLst>
              <a:ext uri="{FF2B5EF4-FFF2-40B4-BE49-F238E27FC236}">
                <a16:creationId xmlns:a16="http://schemas.microsoft.com/office/drawing/2014/main" id="{88A2E46E-7E41-45DF-9912-CF6CAAC273FB}"/>
              </a:ext>
            </a:extLst>
          </p:cNvPr>
          <p:cNvSpPr>
            <a:spLocks noGrp="1"/>
          </p:cNvSpPr>
          <p:nvPr>
            <p:ph type="sldNum" sz="quarter" idx="12"/>
          </p:nvPr>
        </p:nvSpPr>
        <p:spPr/>
        <p:txBody>
          <a:bodyPr/>
          <a:lstStyle/>
          <a:p>
            <a:pPr rtl="0"/>
            <a:fld id="{7AAC19ED-7CFA-4AF2-BE7E-6017F4B12C94}" type="slidenum">
              <a:rPr lang="es-ES" noProof="0" smtClean="0"/>
              <a:t>5</a:t>
            </a:fld>
            <a:endParaRPr lang="es-ES" noProof="0"/>
          </a:p>
        </p:txBody>
      </p:sp>
      <p:pic>
        <p:nvPicPr>
          <p:cNvPr id="10" name="Imagen 9">
            <a:extLst>
              <a:ext uri="{FF2B5EF4-FFF2-40B4-BE49-F238E27FC236}">
                <a16:creationId xmlns:a16="http://schemas.microsoft.com/office/drawing/2014/main" id="{835099AB-3E28-4BED-B458-9C18064AE8B6}"/>
              </a:ext>
            </a:extLst>
          </p:cNvPr>
          <p:cNvPicPr>
            <a:picLocks noChangeAspect="1"/>
          </p:cNvPicPr>
          <p:nvPr/>
        </p:nvPicPr>
        <p:blipFill>
          <a:blip r:embed="rId2"/>
          <a:stretch>
            <a:fillRect/>
          </a:stretch>
        </p:blipFill>
        <p:spPr>
          <a:xfrm>
            <a:off x="8456201" y="2016130"/>
            <a:ext cx="2463556" cy="2481029"/>
          </a:xfrm>
          <a:prstGeom prst="rect">
            <a:avLst/>
          </a:prstGeom>
        </p:spPr>
      </p:pic>
      <p:pic>
        <p:nvPicPr>
          <p:cNvPr id="12" name="Imagen 11">
            <a:extLst>
              <a:ext uri="{FF2B5EF4-FFF2-40B4-BE49-F238E27FC236}">
                <a16:creationId xmlns:a16="http://schemas.microsoft.com/office/drawing/2014/main" id="{EC570F5B-CC52-4DAD-9CA4-D804DA61AB09}"/>
              </a:ext>
            </a:extLst>
          </p:cNvPr>
          <p:cNvPicPr>
            <a:picLocks noChangeAspect="1"/>
          </p:cNvPicPr>
          <p:nvPr/>
        </p:nvPicPr>
        <p:blipFill>
          <a:blip r:embed="rId3"/>
          <a:stretch>
            <a:fillRect/>
          </a:stretch>
        </p:blipFill>
        <p:spPr>
          <a:xfrm>
            <a:off x="7909038" y="5041755"/>
            <a:ext cx="3791727" cy="1130624"/>
          </a:xfrm>
          <a:prstGeom prst="rect">
            <a:avLst/>
          </a:prstGeom>
        </p:spPr>
      </p:pic>
    </p:spTree>
    <p:extLst>
      <p:ext uri="{BB962C8B-B14F-4D97-AF65-F5344CB8AC3E}">
        <p14:creationId xmlns:p14="http://schemas.microsoft.com/office/powerpoint/2010/main" val="295832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¿Que es un intérprete?</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MX" dirty="0"/>
              <a:t>Es un programa que permite ejecutar el código fuente de un archivo de entrada. Para lograr este objetivo analiza el archivo y lo va ejecutando línea por línea.  </a:t>
            </a:r>
          </a:p>
          <a:p>
            <a:pPr algn="just"/>
            <a:r>
              <a:rPr lang="es-MX" dirty="0"/>
              <a:t>Un intérprete y un compilador no son lo mismo.</a:t>
            </a:r>
            <a:endParaRPr lang="en-US" dirty="0"/>
          </a:p>
          <a:p>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6</a:t>
            </a:fld>
            <a:endParaRPr lang="es-ES" noProof="0"/>
          </a:p>
        </p:txBody>
      </p:sp>
      <p:pic>
        <p:nvPicPr>
          <p:cNvPr id="4098" name="Picture 2" descr="Aprender Python: motivos para estudiarlo más pronto que tarde">
            <a:extLst>
              <a:ext uri="{FF2B5EF4-FFF2-40B4-BE49-F238E27FC236}">
                <a16:creationId xmlns:a16="http://schemas.microsoft.com/office/drawing/2014/main" id="{52429CE7-1480-4CCF-8C6A-3F2FCE33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3154"/>
            <a:ext cx="5029200" cy="222319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521299-3D67-4FAB-8E9C-118A7FCA131C}"/>
              </a:ext>
            </a:extLst>
          </p:cNvPr>
          <p:cNvPicPr>
            <a:picLocks noChangeAspect="1"/>
          </p:cNvPicPr>
          <p:nvPr/>
        </p:nvPicPr>
        <p:blipFill>
          <a:blip r:embed="rId3"/>
          <a:stretch>
            <a:fillRect/>
          </a:stretch>
        </p:blipFill>
        <p:spPr>
          <a:xfrm>
            <a:off x="7973912" y="4406821"/>
            <a:ext cx="3820058" cy="771633"/>
          </a:xfrm>
          <a:prstGeom prst="rect">
            <a:avLst/>
          </a:prstGeom>
        </p:spPr>
      </p:pic>
      <p:pic>
        <p:nvPicPr>
          <p:cNvPr id="1030" name="Picture 6" descr="Visual Basic .NET - Wikipedia, la enciclopedia libre">
            <a:extLst>
              <a:ext uri="{FF2B5EF4-FFF2-40B4-BE49-F238E27FC236}">
                <a16:creationId xmlns:a16="http://schemas.microsoft.com/office/drawing/2014/main" id="{6993EC94-72F9-4B29-973E-DEC63616C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770" y="3224839"/>
            <a:ext cx="23336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0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TRADUCTOR</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Cumple con la misma función general que un compilador con la diferencia que no ejecuta acciones complejas de análisis y síntesis, recibe un programa fuente y genera un programa destino; como se muestra en la ilustración</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7</a:t>
            </a:fld>
            <a:endParaRPr lang="es-ES" noProof="0"/>
          </a:p>
        </p:txBody>
      </p:sp>
      <p:pic>
        <p:nvPicPr>
          <p:cNvPr id="8" name="Picture 4" descr="Qué debemos tener en cuenta para contratar un traductor/intérprete?">
            <a:extLst>
              <a:ext uri="{FF2B5EF4-FFF2-40B4-BE49-F238E27FC236}">
                <a16:creationId xmlns:a16="http://schemas.microsoft.com/office/drawing/2014/main" id="{53F75323-9EC9-4A17-B0A6-7568DAE49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955" y="599891"/>
            <a:ext cx="3425408" cy="13321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BF4CB4D-909D-4EDD-A528-E228BF8921E2}"/>
              </a:ext>
            </a:extLst>
          </p:cNvPr>
          <p:cNvPicPr>
            <a:picLocks noChangeAspect="1"/>
          </p:cNvPicPr>
          <p:nvPr/>
        </p:nvPicPr>
        <p:blipFill>
          <a:blip r:embed="rId3"/>
          <a:stretch>
            <a:fillRect/>
          </a:stretch>
        </p:blipFill>
        <p:spPr>
          <a:xfrm>
            <a:off x="8726697" y="3698780"/>
            <a:ext cx="2648320" cy="2676899"/>
          </a:xfrm>
          <a:prstGeom prst="rect">
            <a:avLst/>
          </a:prstGeom>
        </p:spPr>
      </p:pic>
      <p:pic>
        <p:nvPicPr>
          <p:cNvPr id="13" name="Gráfico 12">
            <a:extLst>
              <a:ext uri="{FF2B5EF4-FFF2-40B4-BE49-F238E27FC236}">
                <a16:creationId xmlns:a16="http://schemas.microsoft.com/office/drawing/2014/main" id="{7E2D928C-879A-4C8D-8167-EF9AC0E4D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0471" y="2591516"/>
            <a:ext cx="5038164" cy="3893127"/>
          </a:xfrm>
          <a:prstGeom prst="rect">
            <a:avLst/>
          </a:prstGeom>
        </p:spPr>
      </p:pic>
    </p:spTree>
    <p:extLst>
      <p:ext uri="{BB962C8B-B14F-4D97-AF65-F5344CB8AC3E}">
        <p14:creationId xmlns:p14="http://schemas.microsoft.com/office/powerpoint/2010/main" val="62250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9013-C54D-4936-8845-9BCF83577CBA}"/>
              </a:ext>
            </a:extLst>
          </p:cNvPr>
          <p:cNvSpPr>
            <a:spLocks noGrp="1"/>
          </p:cNvSpPr>
          <p:nvPr>
            <p:ph type="title"/>
          </p:nvPr>
        </p:nvSpPr>
        <p:spPr/>
        <p:txBody>
          <a:bodyPr>
            <a:normAutofit/>
          </a:bodyPr>
          <a:lstStyle/>
          <a:p>
            <a:r>
              <a:rPr lang="es-ES" sz="2400" dirty="0"/>
              <a:t>COMPILADOR HIBRIDO</a:t>
            </a:r>
          </a:p>
        </p:txBody>
      </p:sp>
      <p:sp>
        <p:nvSpPr>
          <p:cNvPr id="4" name="Marcador de texto 3">
            <a:extLst>
              <a:ext uri="{FF2B5EF4-FFF2-40B4-BE49-F238E27FC236}">
                <a16:creationId xmlns:a16="http://schemas.microsoft.com/office/drawing/2014/main" id="{B40B9C34-0E1D-4FB6-AAB2-C7D894DEBAF1}"/>
              </a:ext>
            </a:extLst>
          </p:cNvPr>
          <p:cNvSpPr>
            <a:spLocks noGrp="1"/>
          </p:cNvSpPr>
          <p:nvPr>
            <p:ph type="body" sz="half" idx="2"/>
          </p:nvPr>
        </p:nvSpPr>
        <p:spPr>
          <a:xfrm>
            <a:off x="7924801" y="1741335"/>
            <a:ext cx="4000500" cy="4659465"/>
          </a:xfrm>
        </p:spPr>
        <p:txBody>
          <a:bodyPr>
            <a:normAutofit/>
          </a:bodyPr>
          <a:lstStyle/>
          <a:p>
            <a:pPr algn="just"/>
            <a:r>
              <a:rPr lang="es-ES" dirty="0"/>
              <a:t>Es una combinación entre los procesadores de lenguaje descritos anteriormente, es decir, combina la compilación y la interpretación</a:t>
            </a:r>
            <a:endParaRPr lang="es-MX" dirty="0"/>
          </a:p>
        </p:txBody>
      </p:sp>
      <p:sp>
        <p:nvSpPr>
          <p:cNvPr id="5" name="Marcador de número de diapositiva 4">
            <a:extLst>
              <a:ext uri="{FF2B5EF4-FFF2-40B4-BE49-F238E27FC236}">
                <a16:creationId xmlns:a16="http://schemas.microsoft.com/office/drawing/2014/main" id="{1180A930-6CFC-4931-AB8E-FEB908201945}"/>
              </a:ext>
            </a:extLst>
          </p:cNvPr>
          <p:cNvSpPr>
            <a:spLocks noGrp="1"/>
          </p:cNvSpPr>
          <p:nvPr>
            <p:ph type="sldNum" sz="quarter" idx="12"/>
          </p:nvPr>
        </p:nvSpPr>
        <p:spPr/>
        <p:txBody>
          <a:bodyPr/>
          <a:lstStyle/>
          <a:p>
            <a:pPr rtl="0"/>
            <a:fld id="{7AAC19ED-7CFA-4AF2-BE7E-6017F4B12C94}" type="slidenum">
              <a:rPr lang="es-ES" noProof="0" smtClean="0"/>
              <a:pPr rtl="0"/>
              <a:t>8</a:t>
            </a:fld>
            <a:endParaRPr lang="es-ES" noProof="0"/>
          </a:p>
        </p:txBody>
      </p:sp>
      <p:pic>
        <p:nvPicPr>
          <p:cNvPr id="7" name="Imagen 6">
            <a:extLst>
              <a:ext uri="{FF2B5EF4-FFF2-40B4-BE49-F238E27FC236}">
                <a16:creationId xmlns:a16="http://schemas.microsoft.com/office/drawing/2014/main" id="{ABD59E60-5437-41C9-8B79-49675FB45AE8}"/>
              </a:ext>
            </a:extLst>
          </p:cNvPr>
          <p:cNvPicPr>
            <a:picLocks noChangeAspect="1"/>
          </p:cNvPicPr>
          <p:nvPr/>
        </p:nvPicPr>
        <p:blipFill>
          <a:blip r:embed="rId2"/>
          <a:stretch>
            <a:fillRect/>
          </a:stretch>
        </p:blipFill>
        <p:spPr>
          <a:xfrm>
            <a:off x="7758633" y="3680669"/>
            <a:ext cx="4282919" cy="2250347"/>
          </a:xfrm>
          <a:prstGeom prst="rect">
            <a:avLst/>
          </a:prstGeom>
        </p:spPr>
      </p:pic>
      <p:pic>
        <p:nvPicPr>
          <p:cNvPr id="4098" name="Picture 2" descr="Diferencia entre un compilador y un intérprete? Y el porqué importa">
            <a:extLst>
              <a:ext uri="{FF2B5EF4-FFF2-40B4-BE49-F238E27FC236}">
                <a16:creationId xmlns:a16="http://schemas.microsoft.com/office/drawing/2014/main" id="{6C173E38-CDDB-4D4A-AADC-DDD5D70FD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05" y="1242429"/>
            <a:ext cx="6170424" cy="399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7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a:xfrm>
            <a:off x="710239" y="1881246"/>
            <a:ext cx="5883508" cy="3379436"/>
          </a:xfrm>
        </p:spPr>
        <p:txBody>
          <a:bodyPr rtlCol="0" anchor="ctr">
            <a:normAutofit/>
          </a:bodyPr>
          <a:lstStyle/>
          <a:p>
            <a:pPr rtl="0"/>
            <a:r>
              <a:rPr lang="es-MX" dirty="0"/>
              <a:t>¿</a:t>
            </a:r>
            <a:r>
              <a:rPr lang="es-ES" dirty="0"/>
              <a:t>cuál es mejor?</a:t>
            </a:r>
          </a:p>
        </p:txBody>
      </p:sp>
      <p:sp>
        <p:nvSpPr>
          <p:cNvPr id="2" name="Marcador de número de diapositiva 1" hidden="1">
            <a:extLst>
              <a:ext uri="{FF2B5EF4-FFF2-40B4-BE49-F238E27FC236}">
                <a16:creationId xmlns:a16="http://schemas.microsoft.com/office/drawing/2014/main" id="{DF632A65-4DB8-40F7-92EA-A338699FC860}"/>
              </a:ext>
            </a:extLst>
          </p:cNvPr>
          <p:cNvSpPr>
            <a:spLocks noGrp="1"/>
          </p:cNvSpPr>
          <p:nvPr>
            <p:ph type="sldNum" sz="quarter" idx="4294967295"/>
          </p:nvPr>
        </p:nvSpPr>
        <p:spPr>
          <a:xfrm>
            <a:off x="11784013" y="1416050"/>
            <a:ext cx="407987" cy="365125"/>
          </a:xfrm>
        </p:spPr>
        <p:txBody>
          <a:bodyPr rtlCol="0"/>
          <a:lstStyle/>
          <a:p>
            <a:pPr rtl="0">
              <a:spcAft>
                <a:spcPts val="600"/>
              </a:spcAft>
            </a:pPr>
            <a:fld id="{7AAC19ED-7CFA-4AF2-BE7E-6017F4B12C94}" type="slidenum">
              <a:rPr lang="es-ES" smtClean="0"/>
              <a:pPr rtl="0">
                <a:spcAft>
                  <a:spcPts val="600"/>
                </a:spcAft>
              </a:pPr>
              <a:t>9</a:t>
            </a:fld>
            <a:endParaRPr lang="es-ES"/>
          </a:p>
        </p:txBody>
      </p:sp>
      <p:pic>
        <p:nvPicPr>
          <p:cNvPr id="3076" name="Picture 4" descr="Resultado de imagen de confused animal">
            <a:extLst>
              <a:ext uri="{FF2B5EF4-FFF2-40B4-BE49-F238E27FC236}">
                <a16:creationId xmlns:a16="http://schemas.microsoft.com/office/drawing/2014/main" id="{289CC34F-5D5E-4A4B-97AD-746224DA4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994" y="844061"/>
            <a:ext cx="3548306" cy="51698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libro del dragon">
            <a:extLst>
              <a:ext uri="{FF2B5EF4-FFF2-40B4-BE49-F238E27FC236}">
                <a16:creationId xmlns:a16="http://schemas.microsoft.com/office/drawing/2014/main" id="{BFFEBF70-A4CF-4502-A6CC-2BB9F5A9B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44743">
            <a:off x="8487234" y="4011710"/>
            <a:ext cx="901689" cy="114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6960"/>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C76B70-05A8-4DEE-8E00-4F383FBFCA2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2797F60B-DD54-48B5-A371-5DA4912C13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13AB06-BF88-4433-A0BD-F8B544C9B5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1026</Words>
  <Application>Microsoft Office PowerPoint</Application>
  <PresentationFormat>Panorámica</PresentationFormat>
  <Paragraphs>113</Paragraphs>
  <Slides>23</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Calibri</vt:lpstr>
      <vt:lpstr>Gill Sans MT</vt:lpstr>
      <vt:lpstr>Impact</vt:lpstr>
      <vt:lpstr>Distintivo</vt:lpstr>
      <vt:lpstr>Sesión 1</vt:lpstr>
      <vt:lpstr>UN POCO SOBRE MÍ</vt:lpstr>
      <vt:lpstr>METODOLOGÍA DEL LABORATORIO</vt:lpstr>
      <vt:lpstr>Conceptos generales</vt:lpstr>
      <vt:lpstr>Compilador</vt:lpstr>
      <vt:lpstr>¿Que es un intérprete?</vt:lpstr>
      <vt:lpstr>TRADUCTOR</vt:lpstr>
      <vt:lpstr>COMPILADOR HIBRIDO</vt:lpstr>
      <vt:lpstr>¿cuál es mejor?</vt:lpstr>
      <vt:lpstr>Presentación de PowerPoint</vt:lpstr>
      <vt:lpstr>Sistema de procesamiento de lenguaje</vt:lpstr>
      <vt:lpstr>FASES DE UN COMPILADOR</vt:lpstr>
      <vt:lpstr>PARTE DE ANÁLISIS (front-end del compilador)</vt:lpstr>
      <vt:lpstr>Analizador léxico</vt:lpstr>
      <vt:lpstr>RECUPERACIÓN DE ERRORES LÉXICOS</vt:lpstr>
      <vt:lpstr>Analizador SINTÁCTICO</vt:lpstr>
      <vt:lpstr>¿Cómo aplicamos esto al interprete?</vt:lpstr>
      <vt:lpstr>GENERADOR DE CÓDIGO INTERMEDIO</vt:lpstr>
      <vt:lpstr>¿Cómo sería el flujo completo?</vt:lpstr>
      <vt:lpstr>PARTE DE SÍNTESIS (BACK-end del compilador)</vt:lpstr>
      <vt:lpstr>FUNDAMENTOS DE LOS LENGUAJES DE PROGRAMACIÓN</vt:lpstr>
      <vt:lpstr>HERRAMIENTAS DE CONTRUCCIÓN DE COMPILADORES</vt:lpstr>
      <vt:lpstr>¿Dudas?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2020-04-20T03:32:58Z</dcterms:created>
  <dcterms:modified xsi:type="dcterms:W3CDTF">2021-06-01T18:56:32Z</dcterms:modified>
</cp:coreProperties>
</file>